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0" r:id="rId2"/>
    <p:sldId id="271" r:id="rId3"/>
    <p:sldId id="274" r:id="rId4"/>
    <p:sldId id="281" r:id="rId5"/>
    <p:sldId id="276" r:id="rId6"/>
    <p:sldId id="275" r:id="rId7"/>
    <p:sldId id="277" r:id="rId8"/>
    <p:sldId id="279" r:id="rId9"/>
    <p:sldId id="278" r:id="rId10"/>
    <p:sldId id="280" r:id="rId11"/>
    <p:sldId id="282" r:id="rId12"/>
    <p:sldId id="272" r:id="rId13"/>
    <p:sldId id="284" r:id="rId14"/>
    <p:sldId id="286" r:id="rId15"/>
    <p:sldId id="273" r:id="rId16"/>
    <p:sldId id="283" r:id="rId17"/>
    <p:sldId id="265" r:id="rId1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trin Bergener" initials="K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2339"/>
    <a:srgbClr val="8797A3"/>
    <a:srgbClr val="000000"/>
    <a:srgbClr val="5F5F5F"/>
    <a:srgbClr val="003E90"/>
    <a:srgbClr val="004D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42" autoAdjust="0"/>
    <p:restoredTop sz="94680" autoAdjust="0"/>
  </p:normalViewPr>
  <p:slideViewPr>
    <p:cSldViewPr>
      <p:cViewPr varScale="1">
        <p:scale>
          <a:sx n="110" d="100"/>
          <a:sy n="110" d="100"/>
        </p:scale>
        <p:origin x="123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95B663-A359-4E54-8989-6E815F050B49}" type="datetimeFigureOut">
              <a:rPr lang="de-DE" smtClean="0"/>
              <a:pPr/>
              <a:t>22.10.2014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6FD83-94F6-4B7E-97F7-9005B88CBB0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7707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243D8-2C9D-447E-8AC2-008C661E1A6F}" type="datetimeFigureOut">
              <a:rPr lang="de-DE" smtClean="0"/>
              <a:pPr/>
              <a:t>22.10.2014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FFBBB1-C8EB-4E56-B1DB-58475CA8EC6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6613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 descr="ERCIS_PPP-Vorlage_0512_3b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Inhaltsplatzhalter 12"/>
          <p:cNvSpPr>
            <a:spLocks noGrp="1"/>
          </p:cNvSpPr>
          <p:nvPr>
            <p:ph sz="quarter" idx="11"/>
          </p:nvPr>
        </p:nvSpPr>
        <p:spPr>
          <a:xfrm>
            <a:off x="467544" y="1511257"/>
            <a:ext cx="6507268" cy="837623"/>
          </a:xfrm>
          <a:prstGeom prst="rect">
            <a:avLst/>
          </a:prstGeom>
        </p:spPr>
        <p:txBody>
          <a:bodyPr/>
          <a:lstStyle>
            <a:lvl1pPr marL="0">
              <a:spcAft>
                <a:spcPts val="600"/>
              </a:spcAft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6" name="Inhaltsplatzhalter 15"/>
          <p:cNvSpPr>
            <a:spLocks noGrp="1"/>
          </p:cNvSpPr>
          <p:nvPr>
            <p:ph sz="quarter" idx="12"/>
          </p:nvPr>
        </p:nvSpPr>
        <p:spPr>
          <a:xfrm>
            <a:off x="467544" y="2492896"/>
            <a:ext cx="6507268" cy="504056"/>
          </a:xfrm>
          <a:prstGeom prst="rect">
            <a:avLst/>
          </a:prstGeom>
        </p:spPr>
        <p:txBody>
          <a:bodyPr/>
          <a:lstStyle>
            <a:lvl1pPr marL="0"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nhalt + kl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804248" y="1628800"/>
            <a:ext cx="1854956" cy="42481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378284" y="1548166"/>
            <a:ext cx="6281948" cy="4321175"/>
          </a:xfrm>
          <a:prstGeom prst="rect">
            <a:avLst/>
          </a:prstGeom>
        </p:spPr>
        <p:txBody>
          <a:bodyPr numCol="1" spcCol="180000">
            <a:normAutofit/>
          </a:bodyPr>
          <a:lstStyle>
            <a:lvl1pPr marL="0">
              <a:tabLst/>
              <a:defRPr sz="1300">
                <a:solidFill>
                  <a:srgbClr val="5F5F5F"/>
                </a:solidFill>
                <a:latin typeface="Trebuchet MS" pitchFamily="34" charset="0"/>
              </a:defRPr>
            </a:lvl1pPr>
            <a:lvl2pPr>
              <a:defRPr sz="1300">
                <a:solidFill>
                  <a:srgbClr val="5F5F5F"/>
                </a:solidFill>
                <a:latin typeface="Trebuchet MS" pitchFamily="34" charset="0"/>
              </a:defRPr>
            </a:lvl2pPr>
            <a:lvl3pPr>
              <a:defRPr sz="1300">
                <a:solidFill>
                  <a:srgbClr val="5F5F5F"/>
                </a:solidFill>
                <a:latin typeface="Trebuchet MS" pitchFamily="34" charset="0"/>
              </a:defRPr>
            </a:lvl3pPr>
            <a:lvl4pPr>
              <a:defRPr sz="1300">
                <a:solidFill>
                  <a:srgbClr val="5F5F5F"/>
                </a:solidFill>
                <a:latin typeface="Trebuchet MS" pitchFamily="34" charset="0"/>
              </a:defRPr>
            </a:lvl4pPr>
            <a:lvl5pPr>
              <a:defRPr sz="1300">
                <a:solidFill>
                  <a:srgbClr val="5F5F5F"/>
                </a:solidFill>
                <a:latin typeface="Trebuchet MS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Inhaltsplatzhalter 12"/>
          <p:cNvSpPr>
            <a:spLocks noGrp="1"/>
          </p:cNvSpPr>
          <p:nvPr>
            <p:ph sz="quarter" idx="11"/>
          </p:nvPr>
        </p:nvSpPr>
        <p:spPr>
          <a:xfrm>
            <a:off x="368988" y="575153"/>
            <a:ext cx="6507268" cy="477583"/>
          </a:xfrm>
          <a:prstGeom prst="rect">
            <a:avLst/>
          </a:prstGeom>
        </p:spPr>
        <p:txBody>
          <a:bodyPr/>
          <a:lstStyle>
            <a:lvl1pPr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1" name="Inhaltsplatzhalter 15"/>
          <p:cNvSpPr>
            <a:spLocks noGrp="1"/>
          </p:cNvSpPr>
          <p:nvPr>
            <p:ph sz="quarter" idx="12"/>
          </p:nvPr>
        </p:nvSpPr>
        <p:spPr>
          <a:xfrm>
            <a:off x="368988" y="1052736"/>
            <a:ext cx="6507268" cy="288032"/>
          </a:xfrm>
          <a:prstGeom prst="rect">
            <a:avLst/>
          </a:prstGeom>
        </p:spPr>
        <p:txBody>
          <a:bodyPr/>
          <a:lstStyle>
            <a:lvl1pPr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Inhalt + Bulletpoints + kl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804248" y="1628800"/>
            <a:ext cx="1854956" cy="42481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10" name="Inhaltsplatzhalter 12"/>
          <p:cNvSpPr>
            <a:spLocks noGrp="1"/>
          </p:cNvSpPr>
          <p:nvPr>
            <p:ph sz="quarter" idx="11"/>
          </p:nvPr>
        </p:nvSpPr>
        <p:spPr>
          <a:xfrm>
            <a:off x="368988" y="575153"/>
            <a:ext cx="6507268" cy="477583"/>
          </a:xfrm>
          <a:prstGeom prst="rect">
            <a:avLst/>
          </a:prstGeom>
        </p:spPr>
        <p:txBody>
          <a:bodyPr/>
          <a:lstStyle>
            <a:lvl1pPr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1" name="Inhaltsplatzhalter 15"/>
          <p:cNvSpPr>
            <a:spLocks noGrp="1"/>
          </p:cNvSpPr>
          <p:nvPr>
            <p:ph sz="quarter" idx="12"/>
          </p:nvPr>
        </p:nvSpPr>
        <p:spPr>
          <a:xfrm>
            <a:off x="368988" y="1052736"/>
            <a:ext cx="6507268" cy="288032"/>
          </a:xfrm>
          <a:prstGeom prst="rect">
            <a:avLst/>
          </a:prstGeom>
        </p:spPr>
        <p:txBody>
          <a:bodyPr/>
          <a:lstStyle>
            <a:lvl1pPr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378000" y="1548000"/>
            <a:ext cx="6282000" cy="4320000"/>
          </a:xfrm>
          <a:prstGeom prst="rect">
            <a:avLst/>
          </a:prstGeom>
        </p:spPr>
        <p:txBody>
          <a:bodyPr>
            <a:normAutofit/>
          </a:bodyPr>
          <a:lstStyle>
            <a:lvl1pPr marL="183600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1pPr>
            <a:lvl2pPr marL="361950" indent="-180975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2pPr>
            <a:lvl3pPr marL="534988" indent="-173038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3pPr>
            <a:lvl4pPr marL="801688" indent="-171450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4pPr>
            <a:lvl5pPr>
              <a:defRPr sz="1300">
                <a:solidFill>
                  <a:srgbClr val="5F5F5F"/>
                </a:solidFill>
                <a:latin typeface="Trebuchet MS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 descr="ERCIS_PPP-Vorlage_0512_12b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Inhaltsplatzhalter 15"/>
          <p:cNvSpPr>
            <a:spLocks noGrp="1"/>
          </p:cNvSpPr>
          <p:nvPr>
            <p:ph sz="quarter" idx="12"/>
          </p:nvPr>
        </p:nvSpPr>
        <p:spPr>
          <a:xfrm>
            <a:off x="368988" y="5059306"/>
            <a:ext cx="6507268" cy="817966"/>
          </a:xfrm>
          <a:prstGeom prst="rect">
            <a:avLst/>
          </a:prstGeom>
        </p:spPr>
        <p:txBody>
          <a:bodyPr/>
          <a:lstStyle>
            <a:lvl1pPr>
              <a:defRPr sz="1300" b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Inhaltsplatzhalter 12"/>
          <p:cNvSpPr>
            <a:spLocks noGrp="1"/>
          </p:cNvSpPr>
          <p:nvPr>
            <p:ph sz="quarter" idx="11"/>
          </p:nvPr>
        </p:nvSpPr>
        <p:spPr>
          <a:xfrm>
            <a:off x="368988" y="1511257"/>
            <a:ext cx="6507268" cy="981639"/>
          </a:xfrm>
          <a:prstGeom prst="rect">
            <a:avLst/>
          </a:prstGeom>
        </p:spPr>
        <p:txBody>
          <a:bodyPr/>
          <a:lstStyle>
            <a:lvl1pPr marL="0">
              <a:spcAft>
                <a:spcPts val="600"/>
              </a:spcAft>
              <a:defRPr sz="25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rbcodier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RCIS_PPP-Vorlage_0512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378284" y="1548166"/>
            <a:ext cx="8370180" cy="4321175"/>
          </a:xfrm>
          <a:prstGeom prst="rect">
            <a:avLst/>
          </a:prstGeom>
        </p:spPr>
        <p:txBody>
          <a:bodyPr>
            <a:normAutofit/>
          </a:bodyPr>
          <a:lstStyle>
            <a:lvl1pPr marL="0">
              <a:defRPr sz="1300">
                <a:solidFill>
                  <a:srgbClr val="5F5F5F"/>
                </a:solidFill>
                <a:latin typeface="Trebuchet MS" pitchFamily="34" charset="0"/>
              </a:defRPr>
            </a:lvl1pPr>
            <a:lvl2pPr>
              <a:defRPr sz="1300">
                <a:solidFill>
                  <a:srgbClr val="5F5F5F"/>
                </a:solidFill>
                <a:latin typeface="Trebuchet MS" pitchFamily="34" charset="0"/>
              </a:defRPr>
            </a:lvl2pPr>
            <a:lvl3pPr>
              <a:defRPr sz="1300">
                <a:solidFill>
                  <a:srgbClr val="5F5F5F"/>
                </a:solidFill>
                <a:latin typeface="Trebuchet MS" pitchFamily="34" charset="0"/>
              </a:defRPr>
            </a:lvl3pPr>
            <a:lvl4pPr>
              <a:defRPr sz="1300">
                <a:solidFill>
                  <a:srgbClr val="5F5F5F"/>
                </a:solidFill>
                <a:latin typeface="Trebuchet MS" pitchFamily="34" charset="0"/>
              </a:defRPr>
            </a:lvl4pPr>
            <a:lvl5pPr>
              <a:defRPr sz="1300">
                <a:solidFill>
                  <a:srgbClr val="5F5F5F"/>
                </a:solidFill>
                <a:latin typeface="Trebuchet MS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7" name="Inhaltsplatzhalter 12"/>
          <p:cNvSpPr>
            <a:spLocks noGrp="1"/>
          </p:cNvSpPr>
          <p:nvPr>
            <p:ph sz="quarter" idx="11"/>
          </p:nvPr>
        </p:nvSpPr>
        <p:spPr>
          <a:xfrm>
            <a:off x="368988" y="575153"/>
            <a:ext cx="6507268" cy="477583"/>
          </a:xfrm>
          <a:prstGeom prst="rect">
            <a:avLst/>
          </a:prstGeom>
        </p:spPr>
        <p:txBody>
          <a:bodyPr/>
          <a:lstStyle>
            <a:lvl1pPr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8" name="Inhaltsplatzhalter 15"/>
          <p:cNvSpPr>
            <a:spLocks noGrp="1"/>
          </p:cNvSpPr>
          <p:nvPr>
            <p:ph sz="quarter" idx="12"/>
          </p:nvPr>
        </p:nvSpPr>
        <p:spPr>
          <a:xfrm>
            <a:off x="368988" y="1052736"/>
            <a:ext cx="6507268" cy="288032"/>
          </a:xfrm>
          <a:prstGeom prst="rect">
            <a:avLst/>
          </a:prstGeom>
        </p:spPr>
        <p:txBody>
          <a:bodyPr/>
          <a:lstStyle>
            <a:lvl1pPr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halt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378284" y="1548166"/>
            <a:ext cx="8370180" cy="4321175"/>
          </a:xfrm>
          <a:prstGeom prst="rect">
            <a:avLst/>
          </a:prstGeom>
        </p:spPr>
        <p:txBody>
          <a:bodyPr>
            <a:normAutofit/>
          </a:bodyPr>
          <a:lstStyle>
            <a:lvl1pPr marL="183600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1pPr>
            <a:lvl2pPr marL="361950" indent="-180975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2pPr>
            <a:lvl3pPr marL="534988" indent="-173038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3pPr>
            <a:lvl4pPr marL="801688" indent="-171450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4pPr>
            <a:lvl5pPr>
              <a:defRPr sz="1300">
                <a:solidFill>
                  <a:srgbClr val="5F5F5F"/>
                </a:solidFill>
                <a:latin typeface="Trebuchet MS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17" name="Inhaltsplatzhalter 12"/>
          <p:cNvSpPr>
            <a:spLocks noGrp="1"/>
          </p:cNvSpPr>
          <p:nvPr>
            <p:ph sz="quarter" idx="11"/>
          </p:nvPr>
        </p:nvSpPr>
        <p:spPr>
          <a:xfrm>
            <a:off x="368988" y="575153"/>
            <a:ext cx="6507268" cy="477583"/>
          </a:xfrm>
          <a:prstGeom prst="rect">
            <a:avLst/>
          </a:prstGeom>
        </p:spPr>
        <p:txBody>
          <a:bodyPr/>
          <a:lstStyle>
            <a:lvl1pPr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8" name="Inhaltsplatzhalter 15"/>
          <p:cNvSpPr>
            <a:spLocks noGrp="1"/>
          </p:cNvSpPr>
          <p:nvPr>
            <p:ph sz="quarter" idx="12"/>
          </p:nvPr>
        </p:nvSpPr>
        <p:spPr>
          <a:xfrm>
            <a:off x="368988" y="1052736"/>
            <a:ext cx="6507268" cy="288032"/>
          </a:xfrm>
          <a:prstGeom prst="rect">
            <a:avLst/>
          </a:prstGeom>
        </p:spPr>
        <p:txBody>
          <a:bodyPr/>
          <a:lstStyle>
            <a:lvl1pPr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halt, 2-s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378284" y="1548166"/>
            <a:ext cx="8370180" cy="4321175"/>
          </a:xfrm>
          <a:prstGeom prst="rect">
            <a:avLst/>
          </a:prstGeom>
        </p:spPr>
        <p:txBody>
          <a:bodyPr numCol="2" spcCol="180000">
            <a:normAutofit/>
          </a:bodyPr>
          <a:lstStyle>
            <a:lvl1pPr marL="0">
              <a:tabLst/>
              <a:defRPr sz="1300">
                <a:solidFill>
                  <a:srgbClr val="5F5F5F"/>
                </a:solidFill>
                <a:latin typeface="Trebuchet MS" pitchFamily="34" charset="0"/>
              </a:defRPr>
            </a:lvl1pPr>
            <a:lvl2pPr>
              <a:defRPr sz="1300">
                <a:solidFill>
                  <a:srgbClr val="5F5F5F"/>
                </a:solidFill>
                <a:latin typeface="Trebuchet MS" pitchFamily="34" charset="0"/>
              </a:defRPr>
            </a:lvl2pPr>
            <a:lvl3pPr>
              <a:defRPr sz="1300">
                <a:solidFill>
                  <a:srgbClr val="5F5F5F"/>
                </a:solidFill>
                <a:latin typeface="Trebuchet MS" pitchFamily="34" charset="0"/>
              </a:defRPr>
            </a:lvl3pPr>
            <a:lvl4pPr>
              <a:defRPr sz="1300">
                <a:solidFill>
                  <a:srgbClr val="5F5F5F"/>
                </a:solidFill>
                <a:latin typeface="Trebuchet MS" pitchFamily="34" charset="0"/>
              </a:defRPr>
            </a:lvl4pPr>
            <a:lvl5pPr>
              <a:defRPr sz="1300">
                <a:solidFill>
                  <a:srgbClr val="5F5F5F"/>
                </a:solidFill>
                <a:latin typeface="Trebuchet MS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7" name="Inhaltsplatzhalter 12"/>
          <p:cNvSpPr>
            <a:spLocks noGrp="1"/>
          </p:cNvSpPr>
          <p:nvPr>
            <p:ph sz="quarter" idx="11"/>
          </p:nvPr>
        </p:nvSpPr>
        <p:spPr>
          <a:xfrm>
            <a:off x="368988" y="575153"/>
            <a:ext cx="6507268" cy="477583"/>
          </a:xfrm>
          <a:prstGeom prst="rect">
            <a:avLst/>
          </a:prstGeom>
        </p:spPr>
        <p:txBody>
          <a:bodyPr/>
          <a:lstStyle>
            <a:lvl1pPr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8" name="Inhaltsplatzhalter 15"/>
          <p:cNvSpPr>
            <a:spLocks noGrp="1"/>
          </p:cNvSpPr>
          <p:nvPr>
            <p:ph sz="quarter" idx="12"/>
          </p:nvPr>
        </p:nvSpPr>
        <p:spPr>
          <a:xfrm>
            <a:off x="368988" y="1052736"/>
            <a:ext cx="6507268" cy="288032"/>
          </a:xfrm>
          <a:prstGeom prst="rect">
            <a:avLst/>
          </a:prstGeom>
        </p:spPr>
        <p:txBody>
          <a:bodyPr/>
          <a:lstStyle>
            <a:lvl1pPr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halt, 2-sp 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378284" y="1548166"/>
            <a:ext cx="8370180" cy="4321175"/>
          </a:xfrm>
          <a:prstGeom prst="rect">
            <a:avLst/>
          </a:prstGeom>
        </p:spPr>
        <p:txBody>
          <a:bodyPr numCol="2" spcCol="180000">
            <a:normAutofit/>
          </a:bodyPr>
          <a:lstStyle>
            <a:lvl1pPr marL="183600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1pPr>
            <a:lvl2pPr marL="361950" indent="-180975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2pPr>
            <a:lvl3pPr marL="534988" indent="-173038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3pPr>
            <a:lvl4pPr marL="801688" indent="-171450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4pPr>
            <a:lvl5pPr>
              <a:defRPr sz="1300">
                <a:solidFill>
                  <a:srgbClr val="5F5F5F"/>
                </a:solidFill>
                <a:latin typeface="Trebuchet MS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17" name="Inhaltsplatzhalter 12"/>
          <p:cNvSpPr>
            <a:spLocks noGrp="1"/>
          </p:cNvSpPr>
          <p:nvPr>
            <p:ph sz="quarter" idx="11"/>
          </p:nvPr>
        </p:nvSpPr>
        <p:spPr>
          <a:xfrm>
            <a:off x="368988" y="575153"/>
            <a:ext cx="6507268" cy="477583"/>
          </a:xfrm>
          <a:prstGeom prst="rect">
            <a:avLst/>
          </a:prstGeom>
        </p:spPr>
        <p:txBody>
          <a:bodyPr/>
          <a:lstStyle>
            <a:lvl1pPr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8" name="Inhaltsplatzhalter 15"/>
          <p:cNvSpPr>
            <a:spLocks noGrp="1"/>
          </p:cNvSpPr>
          <p:nvPr>
            <p:ph sz="quarter" idx="12"/>
          </p:nvPr>
        </p:nvSpPr>
        <p:spPr>
          <a:xfrm>
            <a:off x="368988" y="1052736"/>
            <a:ext cx="6507268" cy="288032"/>
          </a:xfrm>
          <a:prstGeom prst="rect">
            <a:avLst/>
          </a:prstGeom>
        </p:spPr>
        <p:txBody>
          <a:bodyPr/>
          <a:lstStyle>
            <a:lvl1pPr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nhalt + Bi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4644008" y="2500827"/>
            <a:ext cx="4104456" cy="3376445"/>
          </a:xfrm>
          <a:prstGeom prst="rect">
            <a:avLst/>
          </a:prstGeom>
        </p:spPr>
        <p:txBody>
          <a:bodyPr>
            <a:normAutofit/>
          </a:bodyPr>
          <a:lstStyle>
            <a:lvl1pPr marL="0">
              <a:defRPr sz="1300">
                <a:solidFill>
                  <a:srgbClr val="5F5F5F"/>
                </a:solidFill>
                <a:latin typeface="Trebuchet MS" pitchFamily="34" charset="0"/>
              </a:defRPr>
            </a:lvl1pPr>
            <a:lvl2pPr>
              <a:defRPr sz="1300">
                <a:solidFill>
                  <a:srgbClr val="5F5F5F"/>
                </a:solidFill>
                <a:latin typeface="Trebuchet MS" pitchFamily="34" charset="0"/>
              </a:defRPr>
            </a:lvl2pPr>
            <a:lvl3pPr>
              <a:defRPr sz="1300">
                <a:solidFill>
                  <a:srgbClr val="5F5F5F"/>
                </a:solidFill>
                <a:latin typeface="Trebuchet MS" pitchFamily="34" charset="0"/>
              </a:defRPr>
            </a:lvl3pPr>
            <a:lvl4pPr>
              <a:defRPr sz="1300">
                <a:solidFill>
                  <a:srgbClr val="5F5F5F"/>
                </a:solidFill>
                <a:latin typeface="Trebuchet MS" pitchFamily="34" charset="0"/>
              </a:defRPr>
            </a:lvl4pPr>
            <a:lvl5pPr>
              <a:defRPr sz="1300">
                <a:solidFill>
                  <a:srgbClr val="5F5F5F"/>
                </a:solidFill>
                <a:latin typeface="Trebuchet MS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7" name="Inhaltsplatzhalter 12"/>
          <p:cNvSpPr>
            <a:spLocks noGrp="1"/>
          </p:cNvSpPr>
          <p:nvPr>
            <p:ph sz="quarter" idx="11"/>
          </p:nvPr>
        </p:nvSpPr>
        <p:spPr>
          <a:xfrm>
            <a:off x="4617460" y="1511257"/>
            <a:ext cx="4131004" cy="477583"/>
          </a:xfrm>
          <a:prstGeom prst="rect">
            <a:avLst/>
          </a:prstGeom>
        </p:spPr>
        <p:txBody>
          <a:bodyPr/>
          <a:lstStyle>
            <a:lvl1pPr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8" name="Inhaltsplatzhalter 15"/>
          <p:cNvSpPr>
            <a:spLocks noGrp="1"/>
          </p:cNvSpPr>
          <p:nvPr>
            <p:ph sz="quarter" idx="12"/>
          </p:nvPr>
        </p:nvSpPr>
        <p:spPr>
          <a:xfrm>
            <a:off x="4617460" y="2006092"/>
            <a:ext cx="4131004" cy="288032"/>
          </a:xfrm>
          <a:prstGeom prst="rect">
            <a:avLst/>
          </a:prstGeom>
        </p:spPr>
        <p:txBody>
          <a:bodyPr/>
          <a:lstStyle>
            <a:lvl1pPr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68313" y="476250"/>
            <a:ext cx="3959225" cy="54006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nhalt + Bullets + Bi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2"/>
          <p:cNvSpPr>
            <a:spLocks noGrp="1"/>
          </p:cNvSpPr>
          <p:nvPr>
            <p:ph sz="quarter" idx="11"/>
          </p:nvPr>
        </p:nvSpPr>
        <p:spPr>
          <a:xfrm>
            <a:off x="4617460" y="1511257"/>
            <a:ext cx="4131004" cy="477583"/>
          </a:xfrm>
          <a:prstGeom prst="rect">
            <a:avLst/>
          </a:prstGeom>
        </p:spPr>
        <p:txBody>
          <a:bodyPr/>
          <a:lstStyle>
            <a:lvl1pPr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8" name="Inhaltsplatzhalter 15"/>
          <p:cNvSpPr>
            <a:spLocks noGrp="1"/>
          </p:cNvSpPr>
          <p:nvPr>
            <p:ph sz="quarter" idx="12"/>
          </p:nvPr>
        </p:nvSpPr>
        <p:spPr>
          <a:xfrm>
            <a:off x="4617460" y="2006092"/>
            <a:ext cx="4131004" cy="288032"/>
          </a:xfrm>
          <a:prstGeom prst="rect">
            <a:avLst/>
          </a:prstGeom>
        </p:spPr>
        <p:txBody>
          <a:bodyPr/>
          <a:lstStyle>
            <a:lvl1pPr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68313" y="476250"/>
            <a:ext cx="3959225" cy="54006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4644008" y="2502000"/>
            <a:ext cx="4104456" cy="3376800"/>
          </a:xfrm>
          <a:prstGeom prst="rect">
            <a:avLst/>
          </a:prstGeom>
        </p:spPr>
        <p:txBody>
          <a:bodyPr>
            <a:normAutofit/>
          </a:bodyPr>
          <a:lstStyle>
            <a:lvl1pPr marL="183600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1pPr>
            <a:lvl2pPr marL="361950" indent="-180975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2pPr>
            <a:lvl3pPr marL="534988" indent="-173038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3pPr>
            <a:lvl4pPr marL="801688" indent="-171450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4pPr>
            <a:lvl5pPr>
              <a:defRPr sz="1300">
                <a:solidFill>
                  <a:srgbClr val="5F5F5F"/>
                </a:solidFill>
                <a:latin typeface="Trebuchet MS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nhalt +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699979" y="1628800"/>
            <a:ext cx="3959225" cy="42481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378284" y="1548166"/>
            <a:ext cx="4121708" cy="4321175"/>
          </a:xfrm>
          <a:prstGeom prst="rect">
            <a:avLst/>
          </a:prstGeom>
        </p:spPr>
        <p:txBody>
          <a:bodyPr numCol="1" spcCol="180000">
            <a:normAutofit/>
          </a:bodyPr>
          <a:lstStyle>
            <a:lvl1pPr marL="0">
              <a:tabLst/>
              <a:defRPr sz="1300">
                <a:solidFill>
                  <a:srgbClr val="5F5F5F"/>
                </a:solidFill>
                <a:latin typeface="Trebuchet MS" pitchFamily="34" charset="0"/>
              </a:defRPr>
            </a:lvl1pPr>
            <a:lvl2pPr>
              <a:defRPr sz="1300">
                <a:solidFill>
                  <a:srgbClr val="5F5F5F"/>
                </a:solidFill>
                <a:latin typeface="Trebuchet MS" pitchFamily="34" charset="0"/>
              </a:defRPr>
            </a:lvl2pPr>
            <a:lvl3pPr>
              <a:defRPr sz="1300">
                <a:solidFill>
                  <a:srgbClr val="5F5F5F"/>
                </a:solidFill>
                <a:latin typeface="Trebuchet MS" pitchFamily="34" charset="0"/>
              </a:defRPr>
            </a:lvl3pPr>
            <a:lvl4pPr>
              <a:defRPr sz="1300">
                <a:solidFill>
                  <a:srgbClr val="5F5F5F"/>
                </a:solidFill>
                <a:latin typeface="Trebuchet MS" pitchFamily="34" charset="0"/>
              </a:defRPr>
            </a:lvl4pPr>
            <a:lvl5pPr>
              <a:defRPr sz="1300">
                <a:solidFill>
                  <a:srgbClr val="5F5F5F"/>
                </a:solidFill>
                <a:latin typeface="Trebuchet MS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Inhaltsplatzhalter 12"/>
          <p:cNvSpPr>
            <a:spLocks noGrp="1"/>
          </p:cNvSpPr>
          <p:nvPr>
            <p:ph sz="quarter" idx="11"/>
          </p:nvPr>
        </p:nvSpPr>
        <p:spPr>
          <a:xfrm>
            <a:off x="368988" y="575153"/>
            <a:ext cx="6507268" cy="477583"/>
          </a:xfrm>
          <a:prstGeom prst="rect">
            <a:avLst/>
          </a:prstGeom>
        </p:spPr>
        <p:txBody>
          <a:bodyPr/>
          <a:lstStyle>
            <a:lvl1pPr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1" name="Inhaltsplatzhalter 15"/>
          <p:cNvSpPr>
            <a:spLocks noGrp="1"/>
          </p:cNvSpPr>
          <p:nvPr>
            <p:ph sz="quarter" idx="12"/>
          </p:nvPr>
        </p:nvSpPr>
        <p:spPr>
          <a:xfrm>
            <a:off x="368988" y="1052736"/>
            <a:ext cx="6507268" cy="288032"/>
          </a:xfrm>
          <a:prstGeom prst="rect">
            <a:avLst/>
          </a:prstGeom>
        </p:spPr>
        <p:txBody>
          <a:bodyPr/>
          <a:lstStyle>
            <a:lvl1pPr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nhalt + Bullets +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699979" y="1628800"/>
            <a:ext cx="3959225" cy="42481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10" name="Inhaltsplatzhalter 12"/>
          <p:cNvSpPr>
            <a:spLocks noGrp="1"/>
          </p:cNvSpPr>
          <p:nvPr>
            <p:ph sz="quarter" idx="11"/>
          </p:nvPr>
        </p:nvSpPr>
        <p:spPr>
          <a:xfrm>
            <a:off x="368988" y="575153"/>
            <a:ext cx="6507268" cy="477583"/>
          </a:xfrm>
          <a:prstGeom prst="rect">
            <a:avLst/>
          </a:prstGeom>
        </p:spPr>
        <p:txBody>
          <a:bodyPr/>
          <a:lstStyle>
            <a:lvl1pPr>
              <a:defRPr sz="2500" b="1" cap="all" baseline="0">
                <a:solidFill>
                  <a:srgbClr val="852339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1" name="Inhaltsplatzhalter 15"/>
          <p:cNvSpPr>
            <a:spLocks noGrp="1"/>
          </p:cNvSpPr>
          <p:nvPr>
            <p:ph sz="quarter" idx="12"/>
          </p:nvPr>
        </p:nvSpPr>
        <p:spPr>
          <a:xfrm>
            <a:off x="368988" y="1052736"/>
            <a:ext cx="6507268" cy="288032"/>
          </a:xfrm>
          <a:prstGeom prst="rect">
            <a:avLst/>
          </a:prstGeom>
        </p:spPr>
        <p:txBody>
          <a:bodyPr/>
          <a:lstStyle>
            <a:lvl1pPr>
              <a:defRPr sz="1500" b="1" cap="all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0"/>
          </p:nvPr>
        </p:nvSpPr>
        <p:spPr>
          <a:xfrm>
            <a:off x="378000" y="1548000"/>
            <a:ext cx="4122000" cy="4320000"/>
          </a:xfrm>
          <a:prstGeom prst="rect">
            <a:avLst/>
          </a:prstGeom>
        </p:spPr>
        <p:txBody>
          <a:bodyPr>
            <a:normAutofit/>
          </a:bodyPr>
          <a:lstStyle>
            <a:lvl1pPr marL="183600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1pPr>
            <a:lvl2pPr marL="361950" indent="-180975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2pPr>
            <a:lvl3pPr marL="534988" indent="-173038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3pPr>
            <a:lvl4pPr marL="801688" indent="-171450">
              <a:spcAft>
                <a:spcPts val="300"/>
              </a:spcAft>
              <a:buFont typeface="Wingdings" pitchFamily="2" charset="2"/>
              <a:buChar char="§"/>
              <a:defRPr sz="1300">
                <a:solidFill>
                  <a:srgbClr val="5F5F5F"/>
                </a:solidFill>
                <a:latin typeface="Trebuchet MS" pitchFamily="34" charset="0"/>
              </a:defRPr>
            </a:lvl4pPr>
            <a:lvl5pPr>
              <a:defRPr sz="1300">
                <a:solidFill>
                  <a:srgbClr val="5F5F5F"/>
                </a:solidFill>
                <a:latin typeface="Trebuchet MS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 descr="ERCIS_PPP-Vorlage_0512_13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378692" y="6101922"/>
            <a:ext cx="6137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de-DE" sz="900" b="0" cap="none" baseline="0" dirty="0" smtClean="0">
                <a:solidFill>
                  <a:schemeClr val="bg1"/>
                </a:solidFill>
                <a:latin typeface="Trebuchet MS" pitchFamily="34" charset="0"/>
              </a:rPr>
              <a:t>Internationalisierung @ WI</a:t>
            </a:r>
            <a:br>
              <a:rPr lang="de-DE" sz="900" b="0" cap="none" baseline="0" dirty="0" smtClean="0">
                <a:solidFill>
                  <a:schemeClr val="bg1"/>
                </a:solidFill>
                <a:latin typeface="Trebuchet MS" pitchFamily="34" charset="0"/>
              </a:rPr>
            </a:br>
            <a:r>
              <a:rPr lang="de-DE" sz="900" b="0" cap="none" baseline="0" dirty="0" err="1" smtClean="0">
                <a:solidFill>
                  <a:schemeClr val="bg1"/>
                </a:solidFill>
                <a:latin typeface="Trebuchet MS" pitchFamily="34" charset="0"/>
              </a:rPr>
              <a:t>ERCIS-Team</a:t>
            </a:r>
            <a:endParaRPr lang="de-DE" sz="900" b="0" cap="none" baseline="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" name="Textfeld 1"/>
          <p:cNvSpPr txBox="1"/>
          <p:nvPr userDrawn="1"/>
        </p:nvSpPr>
        <p:spPr>
          <a:xfrm>
            <a:off x="8172400" y="6101922"/>
            <a:ext cx="6120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20733D0-6170-4126-8378-E38E63FCC147}" type="slidenum">
              <a:rPr lang="de-DE" sz="900" smtClean="0">
                <a:solidFill>
                  <a:schemeClr val="bg1"/>
                </a:solidFill>
              </a:rPr>
              <a:pPr algn="r"/>
              <a:t>‹Nr.›</a:t>
            </a:fld>
            <a:endParaRPr lang="de-DE" sz="9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1" r:id="rId4"/>
    <p:sldLayoutId id="2147483656" r:id="rId5"/>
    <p:sldLayoutId id="2147483652" r:id="rId6"/>
    <p:sldLayoutId id="2147483657" r:id="rId7"/>
    <p:sldLayoutId id="2147483653" r:id="rId8"/>
    <p:sldLayoutId id="2147483658" r:id="rId9"/>
    <p:sldLayoutId id="2147483654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 cap="all" baseline="0">
          <a:solidFill>
            <a:srgbClr val="852339"/>
          </a:solidFill>
          <a:latin typeface="Trebuchet MS" pitchFamily="34" charset="0"/>
          <a:ea typeface="+mj-ea"/>
          <a:cs typeface="Arial" pitchFamily="34" charset="0"/>
        </a:defRPr>
      </a:lvl1pPr>
    </p:titleStyle>
    <p:bodyStyle>
      <a:lvl1pPr marL="182563" indent="-182563" algn="l" defTabSz="914400" rtl="0" eaLnBrk="1" latinLnBrk="0" hangingPunct="1">
        <a:spcBef>
          <a:spcPts val="0"/>
        </a:spcBef>
        <a:spcAft>
          <a:spcPts val="300"/>
        </a:spcAft>
        <a:buFontTx/>
        <a:buNone/>
        <a:defRPr sz="1300" b="0" kern="1200" spc="0" baseline="0">
          <a:solidFill>
            <a:srgbClr val="5F5F5F"/>
          </a:solidFill>
          <a:latin typeface="Trebuchet MS" pitchFamily="34" charset="0"/>
          <a:ea typeface="+mn-ea"/>
          <a:cs typeface="Arial" pitchFamily="34" charset="0"/>
        </a:defRPr>
      </a:lvl1pPr>
      <a:lvl2pPr marL="449263" indent="-182563" algn="l" defTabSz="914400" rtl="0" eaLnBrk="1" latinLnBrk="0" hangingPunct="1">
        <a:spcBef>
          <a:spcPct val="20000"/>
        </a:spcBef>
        <a:buFontTx/>
        <a:buBlip>
          <a:blip r:embed="rId16"/>
        </a:buBlip>
        <a:defRPr sz="20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182563" algn="l" defTabSz="914400" rtl="0" eaLnBrk="1" latinLnBrk="0" hangingPunct="1">
        <a:spcBef>
          <a:spcPct val="20000"/>
        </a:spcBef>
        <a:buFontTx/>
        <a:buBlip>
          <a:blip r:embed="rId16"/>
        </a:buBlip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163638" indent="-174625" algn="l" defTabSz="914400" rtl="0" eaLnBrk="1" latinLnBrk="0" hangingPunct="1">
        <a:spcBef>
          <a:spcPct val="20000"/>
        </a:spcBef>
        <a:buFontTx/>
        <a:buBlip>
          <a:blip r:embed="rId16"/>
        </a:buBlip>
        <a:defRPr sz="20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sz="2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sek-pi@wi.uni-muenster.de?subject=Auslandsanrechnung" TargetMode="External"/><Relationship Id="rId2" Type="http://schemas.openxmlformats.org/officeDocument/2006/relationships/hyperlink" Target="mailto:wi-sek@wi.uni-muenster.de?subject=[BSc%20WI%20Course%20Recognition]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hyperlink" Target="mailto:international.exchange@ercis.uni-muenster.de?subject=[BSc%20WI%20Course%20Recognition]" TargetMode="External"/><Relationship Id="rId4" Type="http://schemas.openxmlformats.org/officeDocument/2006/relationships/hyperlink" Target="mailto:qm@wi.uni-muenster.de?subject=Auslandsanrechnun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sek-pi@wi.uni-muenster.de?subject=[BSc%20WI%20Course%20Recognition]" TargetMode="External"/><Relationship Id="rId7" Type="http://schemas.openxmlformats.org/officeDocument/2006/relationships/image" Target="../media/image15.emf"/><Relationship Id="rId2" Type="http://schemas.openxmlformats.org/officeDocument/2006/relationships/hyperlink" Target="mailto:wi-sek@wi.uni-muenster.de?subject=[BSc%20WI%20Course%20Recognition]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hyperlink" Target="mailto:international.exchange@ercis.uni-muenster.de?subject=[BSc%20WI%20Course%20Recognition]" TargetMode="External"/><Relationship Id="rId4" Type="http://schemas.openxmlformats.org/officeDocument/2006/relationships/hyperlink" Target="mailto:berger.mattes@wi.uni-muenster.de?subject=[BSc%20WI%20Course%20Recognition]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1.wiwi.uni-muenster.de/fakultaet/international/outgoing/bewerbung/index.ph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1.wiwi.uni-muenster.de/fakultaet/international/outgoing/bewerbung/index.ph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Internationalisierung @ WI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smtClean="0"/>
              <a:t>Möglichkeiten und was zu tun ist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Zwei Semester dort, zwei Semester hier</a:t>
            </a:r>
          </a:p>
          <a:p>
            <a:endParaRPr lang="de-DE" sz="2000" dirty="0"/>
          </a:p>
          <a:p>
            <a:r>
              <a:rPr lang="de-DE" sz="2000" dirty="0" smtClean="0"/>
              <a:t>Standorte: Moskau, </a:t>
            </a:r>
            <a:r>
              <a:rPr lang="de-DE" sz="2000" dirty="0" err="1" smtClean="0"/>
              <a:t>Nizhny</a:t>
            </a:r>
            <a:r>
              <a:rPr lang="de-DE" sz="2000" dirty="0" smtClean="0"/>
              <a:t> </a:t>
            </a:r>
            <a:r>
              <a:rPr lang="de-DE" sz="2000" dirty="0" err="1" smtClean="0"/>
              <a:t>Novgorod</a:t>
            </a:r>
            <a:endParaRPr lang="de-DE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Verschiedene Möglichkeiten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smtClean="0"/>
              <a:t>Double Master </a:t>
            </a:r>
            <a:r>
              <a:rPr lang="de-DE" dirty="0" err="1" smtClean="0"/>
              <a:t>degree</a:t>
            </a:r>
            <a:r>
              <a:rPr lang="de-DE" dirty="0" smtClean="0"/>
              <a:t> mit Russland</a:t>
            </a:r>
            <a:endParaRPr lang="de-DE" dirty="0"/>
          </a:p>
        </p:txBody>
      </p:sp>
      <p:sp>
        <p:nvSpPr>
          <p:cNvPr id="5" name="AutoShape 2" descr="Double Master Degree - Flag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" name="AutoShape 4" descr="Double Master Degree - Flag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" name="AutoShape 6" descr="Double Master Degree - Flag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8" name="AutoShape 8" descr="http://iws.ercis.org/sites/default/files/public/international/double_master/ger_rus_flag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2" t="15513"/>
          <a:stretch/>
        </p:blipFill>
        <p:spPr bwMode="auto">
          <a:xfrm>
            <a:off x="427954" y="984920"/>
            <a:ext cx="8203339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llipse 1"/>
          <p:cNvSpPr>
            <a:spLocks noChangeArrowheads="1"/>
          </p:cNvSpPr>
          <p:nvPr/>
        </p:nvSpPr>
        <p:spPr bwMode="auto">
          <a:xfrm>
            <a:off x="4860032" y="2975296"/>
            <a:ext cx="720080" cy="720725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12" name="Ellipse 1"/>
          <p:cNvSpPr>
            <a:spLocks noChangeArrowheads="1"/>
          </p:cNvSpPr>
          <p:nvPr/>
        </p:nvSpPr>
        <p:spPr bwMode="auto">
          <a:xfrm>
            <a:off x="5648424" y="2888617"/>
            <a:ext cx="720080" cy="720725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13" name="Ellipse 1"/>
          <p:cNvSpPr>
            <a:spLocks noChangeArrowheads="1"/>
          </p:cNvSpPr>
          <p:nvPr/>
        </p:nvSpPr>
        <p:spPr bwMode="auto">
          <a:xfrm>
            <a:off x="1259632" y="3856679"/>
            <a:ext cx="720080" cy="720725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</p:spTree>
    <p:extLst>
      <p:ext uri="{BB962C8B-B14F-4D97-AF65-F5344CB8AC3E}">
        <p14:creationId xmlns:p14="http://schemas.microsoft.com/office/powerpoint/2010/main" val="168936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Zwei Semester dort, zwei Semester hier</a:t>
            </a:r>
          </a:p>
          <a:p>
            <a:endParaRPr lang="de-DE" sz="2000" dirty="0"/>
          </a:p>
          <a:p>
            <a:r>
              <a:rPr lang="de-DE" sz="2000" dirty="0" smtClean="0"/>
              <a:t>Standorte: Moskau, </a:t>
            </a:r>
            <a:r>
              <a:rPr lang="de-DE" sz="2000" dirty="0" err="1" smtClean="0"/>
              <a:t>Nizhny</a:t>
            </a:r>
            <a:r>
              <a:rPr lang="de-DE" sz="2000" dirty="0" smtClean="0"/>
              <a:t> </a:t>
            </a:r>
            <a:r>
              <a:rPr lang="de-DE" sz="2000" dirty="0" err="1" smtClean="0"/>
              <a:t>Novgorod</a:t>
            </a:r>
            <a:endParaRPr lang="de-DE" sz="2000" dirty="0" smtClean="0"/>
          </a:p>
          <a:p>
            <a:endParaRPr lang="de-DE" sz="2000" dirty="0"/>
          </a:p>
          <a:p>
            <a:r>
              <a:rPr lang="de-DE" sz="2000" dirty="0" smtClean="0"/>
              <a:t>Leider noch wenig englischsprachige Angebote</a:t>
            </a:r>
          </a:p>
          <a:p>
            <a:endParaRPr lang="de-DE" sz="2000" dirty="0"/>
          </a:p>
          <a:p>
            <a:r>
              <a:rPr lang="de-DE" sz="2000" dirty="0" smtClean="0"/>
              <a:t>Wer Russisch kann, ist klar im Vorteil!</a:t>
            </a:r>
          </a:p>
          <a:p>
            <a:endParaRPr lang="de-DE" sz="2000" dirty="0"/>
          </a:p>
          <a:p>
            <a:r>
              <a:rPr lang="de-DE" sz="2000" dirty="0" smtClean="0"/>
              <a:t>Zwei Abschlüsse in vier Semestern</a:t>
            </a:r>
            <a:endParaRPr lang="de-DE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Verschiedene Möglichkeiten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smtClean="0"/>
              <a:t>Double Master </a:t>
            </a:r>
            <a:r>
              <a:rPr lang="de-DE" dirty="0" err="1" smtClean="0"/>
              <a:t>degree</a:t>
            </a:r>
            <a:r>
              <a:rPr lang="de-DE" dirty="0" smtClean="0"/>
              <a:t> mit Russland</a:t>
            </a:r>
            <a:endParaRPr lang="de-DE" dirty="0"/>
          </a:p>
        </p:txBody>
      </p:sp>
      <p:sp>
        <p:nvSpPr>
          <p:cNvPr id="5" name="AutoShape 2" descr="Double Master Degree - Flag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6" name="AutoShape 4" descr="Double Master Degree - Flag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7" name="AutoShape 6" descr="Double Master Degree - Flag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8" name="AutoShape 8" descr="http://iws.ercis.org/sites/default/files/public/international/double_master/ger_rus_flag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2050" name="Picture 2" descr="http://www.carpe.de/uploads/tx_templavoila/sprachreisen-firmenkunden-moska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711" y="3409224"/>
            <a:ext cx="3482752" cy="261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88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Welche Möglichkeiten der Internationalisierung gibt es?</a:t>
            </a:r>
          </a:p>
          <a:p>
            <a:endParaRPr lang="de-DE" sz="2000" dirty="0"/>
          </a:p>
          <a:p>
            <a:r>
              <a:rPr lang="de-DE" sz="2000" b="1" dirty="0" smtClean="0">
                <a:solidFill>
                  <a:srgbClr val="852339"/>
                </a:solidFill>
              </a:rPr>
              <a:t>Wie funktioniert die Anrechnung?</a:t>
            </a:r>
          </a:p>
          <a:p>
            <a:endParaRPr lang="de-DE" sz="2000" dirty="0"/>
          </a:p>
          <a:p>
            <a:r>
              <a:rPr lang="de-DE" sz="2000" dirty="0" smtClean="0"/>
              <a:t>Wie passt das ins Curriculum des Bachelorstudiengangs?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933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Im Moment: </a:t>
            </a:r>
            <a:r>
              <a:rPr lang="de-DE" sz="2000" dirty="0" err="1"/>
              <a:t>BSc</a:t>
            </a:r>
            <a:r>
              <a:rPr lang="de-DE" sz="2000" dirty="0"/>
              <a:t> WI</a:t>
            </a:r>
          </a:p>
          <a:p>
            <a:pPr lvl="1"/>
            <a:r>
              <a:rPr lang="de-DE" sz="2000" dirty="0"/>
              <a:t>Wirtschaftsinformatik: </a:t>
            </a:r>
            <a:r>
              <a:rPr lang="de-DE" sz="2000" dirty="0">
                <a:hlinkClick r:id="rId2"/>
              </a:rPr>
              <a:t>Prof. Dr. Stefan Klein</a:t>
            </a:r>
            <a:endParaRPr lang="de-DE" sz="2000" dirty="0"/>
          </a:p>
          <a:p>
            <a:pPr lvl="1"/>
            <a:r>
              <a:rPr lang="de-DE" sz="2000" dirty="0"/>
              <a:t>Informatik: </a:t>
            </a:r>
            <a:r>
              <a:rPr lang="de-DE" sz="2000" dirty="0">
                <a:hlinkClick r:id="rId3"/>
              </a:rPr>
              <a:t>Prof. Dr. Herbert Kuchen</a:t>
            </a:r>
            <a:endParaRPr lang="de-DE" sz="2000" dirty="0"/>
          </a:p>
          <a:p>
            <a:pPr lvl="1"/>
            <a:r>
              <a:rPr lang="de-DE" sz="2000" dirty="0"/>
              <a:t>Quantitative Methoden: </a:t>
            </a:r>
            <a:r>
              <a:rPr lang="de-DE" sz="2000" dirty="0">
                <a:hlinkClick r:id="rId4"/>
              </a:rPr>
              <a:t>Prof. Dr. Heike Trautmann</a:t>
            </a:r>
            <a:endParaRPr lang="de-DE" sz="2000" dirty="0"/>
          </a:p>
          <a:p>
            <a:pPr lvl="1"/>
            <a:r>
              <a:rPr lang="de-DE" sz="2000" dirty="0"/>
              <a:t>BWL: </a:t>
            </a:r>
            <a:r>
              <a:rPr lang="de-DE" sz="2000" dirty="0">
                <a:hlinkClick r:id="rId5"/>
              </a:rPr>
              <a:t>Prof. Dr. Jörg Becker</a:t>
            </a:r>
            <a:endParaRPr lang="de-DE" sz="2000" dirty="0"/>
          </a:p>
          <a:p>
            <a:endParaRPr lang="de-DE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Anrechnung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6"/>
          <a:srcRect l="37006" t="50670" r="28742" b="20923"/>
          <a:stretch/>
        </p:blipFill>
        <p:spPr>
          <a:xfrm>
            <a:off x="899592" y="3573016"/>
            <a:ext cx="6192688" cy="2781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86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Im Moment: </a:t>
            </a:r>
            <a:r>
              <a:rPr lang="de-DE" sz="2000" dirty="0" err="1"/>
              <a:t>BSc</a:t>
            </a:r>
            <a:r>
              <a:rPr lang="de-DE" sz="2000" dirty="0"/>
              <a:t> WI</a:t>
            </a:r>
          </a:p>
          <a:p>
            <a:pPr lvl="1"/>
            <a:r>
              <a:rPr lang="de-DE" sz="2000" dirty="0"/>
              <a:t>Wirtschaftsinformatik: </a:t>
            </a:r>
            <a:r>
              <a:rPr lang="de-DE" sz="2000" dirty="0">
                <a:hlinkClick r:id="rId2"/>
              </a:rPr>
              <a:t>Prof. Dr. Stefan Klein</a:t>
            </a:r>
            <a:endParaRPr lang="de-DE" sz="2000" dirty="0"/>
          </a:p>
          <a:p>
            <a:pPr lvl="1"/>
            <a:r>
              <a:rPr lang="de-DE" sz="2000" dirty="0"/>
              <a:t>Informatik: </a:t>
            </a:r>
            <a:r>
              <a:rPr lang="de-DE" sz="2000" dirty="0">
                <a:hlinkClick r:id="rId3"/>
              </a:rPr>
              <a:t>Prof. Dr. Herbert Kuchen</a:t>
            </a:r>
            <a:endParaRPr lang="de-DE" sz="2000" dirty="0"/>
          </a:p>
          <a:p>
            <a:pPr lvl="1"/>
            <a:r>
              <a:rPr lang="de-DE" sz="2000" dirty="0"/>
              <a:t>Quantitative Methoden: </a:t>
            </a:r>
            <a:r>
              <a:rPr lang="de-DE" sz="2000" dirty="0">
                <a:hlinkClick r:id="rId4"/>
              </a:rPr>
              <a:t>Prof. Dr. Ulrich Müller-Funk</a:t>
            </a:r>
            <a:endParaRPr lang="de-DE" sz="2000" dirty="0"/>
          </a:p>
          <a:p>
            <a:pPr lvl="1"/>
            <a:r>
              <a:rPr lang="de-DE" sz="2000" dirty="0"/>
              <a:t>BWL: </a:t>
            </a:r>
            <a:r>
              <a:rPr lang="de-DE" sz="2000" dirty="0">
                <a:hlinkClick r:id="rId5"/>
              </a:rPr>
              <a:t>Prof. Dr. Jörg Becker</a:t>
            </a:r>
            <a:endParaRPr lang="de-DE" sz="2000" dirty="0"/>
          </a:p>
          <a:p>
            <a:endParaRPr lang="de-DE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Anrechnung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t="48645" r="17917" b="21816"/>
          <a:stretch/>
        </p:blipFill>
        <p:spPr bwMode="auto">
          <a:xfrm>
            <a:off x="827584" y="3645024"/>
            <a:ext cx="4846336" cy="213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5736" y="0"/>
            <a:ext cx="4759637" cy="6453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186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Welche Möglichkeiten der Internationalisierung gibt es?</a:t>
            </a:r>
          </a:p>
          <a:p>
            <a:endParaRPr lang="de-DE" sz="2000" dirty="0"/>
          </a:p>
          <a:p>
            <a:r>
              <a:rPr lang="de-DE" sz="2000" dirty="0" smtClean="0"/>
              <a:t>Wie funktioniert die Anrechnung?</a:t>
            </a:r>
          </a:p>
          <a:p>
            <a:endParaRPr lang="de-DE" sz="2000" dirty="0"/>
          </a:p>
          <a:p>
            <a:r>
              <a:rPr lang="de-DE" sz="2000" b="1" dirty="0" smtClean="0">
                <a:solidFill>
                  <a:srgbClr val="852339"/>
                </a:solidFill>
              </a:rPr>
              <a:t>Wie passt das ins Curriculum des Bachelorstudiengangs?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933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Das Curriculum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smtClean="0"/>
              <a:t>… und der Auslandsaufenthalt</a:t>
            </a:r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/>
          <a:srcRect l="37006" t="50000" r="28344" b="20923"/>
          <a:stretch/>
        </p:blipFill>
        <p:spPr>
          <a:xfrm>
            <a:off x="251520" y="1563801"/>
            <a:ext cx="8539131" cy="388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15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err="1" smtClean="0"/>
              <a:t>Contact</a:t>
            </a:r>
            <a:endParaRPr lang="de-DE" dirty="0" smtClean="0"/>
          </a:p>
          <a:p>
            <a:r>
              <a:rPr lang="de-DE" dirty="0" err="1" smtClean="0"/>
              <a:t>ERCIS-Team</a:t>
            </a:r>
            <a:endParaRPr lang="de-DE" dirty="0" smtClean="0"/>
          </a:p>
          <a:p>
            <a:r>
              <a:rPr lang="de-DE" dirty="0" smtClean="0"/>
              <a:t>team@ercis.org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Vielen dank für</a:t>
            </a:r>
          </a:p>
          <a:p>
            <a:r>
              <a:rPr lang="de-DE" dirty="0" smtClean="0"/>
              <a:t>Die </a:t>
            </a:r>
            <a:r>
              <a:rPr lang="de-DE" dirty="0" err="1" smtClean="0"/>
              <a:t>aufmerksamkeit</a:t>
            </a:r>
            <a:r>
              <a:rPr lang="de-DE" dirty="0" smtClean="0"/>
              <a:t>.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b="1" dirty="0" smtClean="0">
                <a:solidFill>
                  <a:srgbClr val="852339"/>
                </a:solidFill>
              </a:rPr>
              <a:t>Welche Möglichkeiten der Internationalisierung gibt es?</a:t>
            </a:r>
          </a:p>
          <a:p>
            <a:endParaRPr lang="de-DE" sz="2000" dirty="0"/>
          </a:p>
          <a:p>
            <a:r>
              <a:rPr lang="de-DE" sz="2000" dirty="0" smtClean="0"/>
              <a:t>Wie funktioniert die Anrechnung?</a:t>
            </a:r>
          </a:p>
          <a:p>
            <a:endParaRPr lang="de-DE" sz="2000" dirty="0"/>
          </a:p>
          <a:p>
            <a:r>
              <a:rPr lang="de-DE" sz="2000" dirty="0" smtClean="0"/>
              <a:t>Wie passt das ins Curriculum des Bachelorstudiengangs?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137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Auslandssemester der herkömmlichen Art</a:t>
            </a:r>
          </a:p>
          <a:p>
            <a:endParaRPr lang="de-DE" sz="2000" dirty="0" smtClean="0"/>
          </a:p>
          <a:p>
            <a:r>
              <a:rPr lang="de-DE" sz="2000" dirty="0" smtClean="0"/>
              <a:t>Bewerbung über das IRC:</a:t>
            </a:r>
            <a:br>
              <a:rPr lang="de-DE" sz="2000" dirty="0" smtClean="0"/>
            </a:br>
            <a:r>
              <a:rPr lang="de-DE" sz="1800" dirty="0">
                <a:hlinkClick r:id="rId2"/>
              </a:rPr>
              <a:t>http://</a:t>
            </a:r>
            <a:r>
              <a:rPr lang="de-DE" sz="1800" dirty="0" smtClean="0">
                <a:hlinkClick r:id="rId2"/>
              </a:rPr>
              <a:t>www1.wiwi.uni-muenster.de/fakultaet/international/outgoing/bewerbung/index.php</a:t>
            </a:r>
            <a:endParaRPr lang="de-DE" sz="1800" dirty="0" smtClean="0"/>
          </a:p>
          <a:p>
            <a:endParaRPr lang="de-DE" sz="2000" dirty="0" smtClean="0"/>
          </a:p>
          <a:p>
            <a:r>
              <a:rPr lang="de-DE" sz="2000" dirty="0" smtClean="0"/>
              <a:t>Deadlines</a:t>
            </a:r>
          </a:p>
          <a:p>
            <a:pPr lvl="1"/>
            <a:r>
              <a:rPr lang="de-DE" sz="2000" dirty="0" smtClean="0"/>
              <a:t>Sommersemester X: 01.-31.08.(X-1)</a:t>
            </a:r>
          </a:p>
          <a:p>
            <a:pPr lvl="1"/>
            <a:r>
              <a:rPr lang="de-DE" sz="2000" dirty="0" smtClean="0"/>
              <a:t>Wintersemester X: 01.-31.01.X</a:t>
            </a:r>
            <a:endParaRPr lang="de-DE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Verschiedene Möglichkeiten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err="1" smtClean="0"/>
              <a:t>Your</a:t>
            </a:r>
            <a:r>
              <a:rPr lang="de-DE" dirty="0" smtClean="0"/>
              <a:t> Semester </a:t>
            </a:r>
            <a:r>
              <a:rPr lang="de-DE" dirty="0" err="1" smtClean="0"/>
              <a:t>Abroad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873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48" y="1074815"/>
            <a:ext cx="7310797" cy="5032433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Verschiedene Möglichkeiten</a:t>
            </a:r>
            <a:endParaRPr lang="de-DE" dirty="0"/>
          </a:p>
        </p:txBody>
      </p:sp>
      <p:sp>
        <p:nvSpPr>
          <p:cNvPr id="6" name="Ellipse 1"/>
          <p:cNvSpPr>
            <a:spLocks noChangeArrowheads="1"/>
          </p:cNvSpPr>
          <p:nvPr/>
        </p:nvSpPr>
        <p:spPr bwMode="auto">
          <a:xfrm>
            <a:off x="179513" y="980728"/>
            <a:ext cx="1944216" cy="417264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7" name="Ellipse 7"/>
          <p:cNvSpPr>
            <a:spLocks noChangeArrowheads="1"/>
          </p:cNvSpPr>
          <p:nvPr/>
        </p:nvSpPr>
        <p:spPr bwMode="auto">
          <a:xfrm>
            <a:off x="2166146" y="1605924"/>
            <a:ext cx="2017712" cy="569912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8" name="Ellipse 8"/>
          <p:cNvSpPr>
            <a:spLocks noChangeArrowheads="1"/>
          </p:cNvSpPr>
          <p:nvPr/>
        </p:nvSpPr>
        <p:spPr bwMode="auto">
          <a:xfrm>
            <a:off x="1907704" y="5013176"/>
            <a:ext cx="2017712" cy="569912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9" name="Ellipse 9"/>
          <p:cNvSpPr>
            <a:spLocks noChangeArrowheads="1"/>
          </p:cNvSpPr>
          <p:nvPr/>
        </p:nvSpPr>
        <p:spPr bwMode="auto">
          <a:xfrm>
            <a:off x="5434607" y="2475478"/>
            <a:ext cx="2017713" cy="536634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10" name="Ellipse 10"/>
          <p:cNvSpPr>
            <a:spLocks noChangeArrowheads="1"/>
          </p:cNvSpPr>
          <p:nvPr/>
        </p:nvSpPr>
        <p:spPr bwMode="auto">
          <a:xfrm>
            <a:off x="5652120" y="2853408"/>
            <a:ext cx="2019300" cy="569912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11" name="Ellipse 11"/>
          <p:cNvSpPr>
            <a:spLocks noChangeArrowheads="1"/>
          </p:cNvSpPr>
          <p:nvPr/>
        </p:nvSpPr>
        <p:spPr bwMode="auto">
          <a:xfrm>
            <a:off x="5868144" y="3356992"/>
            <a:ext cx="2017713" cy="569913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12" name="Ellipse 12"/>
          <p:cNvSpPr>
            <a:spLocks noChangeArrowheads="1"/>
          </p:cNvSpPr>
          <p:nvPr/>
        </p:nvSpPr>
        <p:spPr bwMode="auto">
          <a:xfrm>
            <a:off x="4357464" y="1041166"/>
            <a:ext cx="2014538" cy="647700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13" name="Ellipse 13"/>
          <p:cNvSpPr>
            <a:spLocks noChangeArrowheads="1"/>
          </p:cNvSpPr>
          <p:nvPr/>
        </p:nvSpPr>
        <p:spPr bwMode="auto">
          <a:xfrm>
            <a:off x="2327201" y="1052736"/>
            <a:ext cx="2016125" cy="647700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15" name="Ellipse 1"/>
          <p:cNvSpPr>
            <a:spLocks noChangeArrowheads="1"/>
          </p:cNvSpPr>
          <p:nvPr/>
        </p:nvSpPr>
        <p:spPr bwMode="auto">
          <a:xfrm>
            <a:off x="194026" y="2060848"/>
            <a:ext cx="2361750" cy="720725"/>
          </a:xfrm>
          <a:prstGeom prst="ellipse">
            <a:avLst/>
          </a:prstGeom>
          <a:noFill/>
          <a:ln w="34925" algn="ctr">
            <a:solidFill>
              <a:srgbClr val="7D323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863600"/>
            <a:endParaRPr lang="de-DE" sz="190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41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Auslandssemester der herkömmlichen Art</a:t>
            </a:r>
          </a:p>
          <a:p>
            <a:endParaRPr lang="de-DE" sz="2000" dirty="0" smtClean="0"/>
          </a:p>
          <a:p>
            <a:r>
              <a:rPr lang="de-DE" sz="2000" dirty="0" smtClean="0"/>
              <a:t>Bewerbung über das IRC:</a:t>
            </a:r>
            <a:br>
              <a:rPr lang="de-DE" sz="2000" dirty="0" smtClean="0"/>
            </a:br>
            <a:r>
              <a:rPr lang="de-DE" sz="1800" dirty="0">
                <a:hlinkClick r:id="rId2"/>
              </a:rPr>
              <a:t>http://</a:t>
            </a:r>
            <a:r>
              <a:rPr lang="de-DE" sz="1800" dirty="0" smtClean="0">
                <a:hlinkClick r:id="rId2"/>
              </a:rPr>
              <a:t>www1.wiwi.uni-muenster.de/fakultaet/international/outgoing/bewerbung/index.php</a:t>
            </a:r>
            <a:endParaRPr lang="de-DE" sz="1800" dirty="0" smtClean="0"/>
          </a:p>
          <a:p>
            <a:endParaRPr lang="de-DE" sz="2000" dirty="0" smtClean="0"/>
          </a:p>
          <a:p>
            <a:r>
              <a:rPr lang="de-DE" sz="2000" dirty="0" smtClean="0"/>
              <a:t>Deadlines</a:t>
            </a:r>
          </a:p>
          <a:p>
            <a:pPr lvl="1"/>
            <a:r>
              <a:rPr lang="de-DE" sz="2000" dirty="0" smtClean="0"/>
              <a:t>Sommersemester X: 01.-31.08.(X-1)</a:t>
            </a:r>
          </a:p>
          <a:p>
            <a:pPr lvl="1"/>
            <a:r>
              <a:rPr lang="de-DE" sz="2000" dirty="0" smtClean="0"/>
              <a:t>Wintersemester X: 01.-31.01.X</a:t>
            </a:r>
            <a:endParaRPr lang="de-DE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Verschiedene Möglichkeiten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err="1" smtClean="0"/>
              <a:t>Your</a:t>
            </a:r>
            <a:r>
              <a:rPr lang="de-DE" dirty="0" smtClean="0"/>
              <a:t> Semester </a:t>
            </a:r>
            <a:r>
              <a:rPr lang="de-DE" dirty="0" err="1" smtClean="0"/>
              <a:t>Abroad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/>
          <a:srcRect b="10481"/>
          <a:stretch/>
        </p:blipFill>
        <p:spPr>
          <a:xfrm>
            <a:off x="302278" y="1484784"/>
            <a:ext cx="8374178" cy="3888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703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Ihr schreibt im Ausland</a:t>
            </a:r>
          </a:p>
          <a:p>
            <a:endParaRPr lang="de-DE" sz="2000" dirty="0"/>
          </a:p>
          <a:p>
            <a:r>
              <a:rPr lang="de-DE" sz="2000" dirty="0" smtClean="0"/>
              <a:t>Die Arbeit wird dort betreut</a:t>
            </a:r>
          </a:p>
          <a:p>
            <a:endParaRPr lang="de-DE" sz="2000" dirty="0"/>
          </a:p>
          <a:p>
            <a:r>
              <a:rPr lang="de-DE" sz="2000" dirty="0" smtClean="0"/>
              <a:t>Die Arbeit wird dort bewertet</a:t>
            </a:r>
          </a:p>
          <a:p>
            <a:endParaRPr lang="de-DE" sz="2000" dirty="0"/>
          </a:p>
          <a:p>
            <a:r>
              <a:rPr lang="de-DE" sz="2000" dirty="0" smtClean="0"/>
              <a:t>Die Arbeit wird hier „unterschrieben“</a:t>
            </a:r>
          </a:p>
          <a:p>
            <a:endParaRPr lang="de-DE" sz="2000" dirty="0"/>
          </a:p>
          <a:p>
            <a:r>
              <a:rPr lang="de-DE" sz="2000" dirty="0" smtClean="0"/>
              <a:t>Kein administrativer Overhead</a:t>
            </a:r>
          </a:p>
          <a:p>
            <a:endParaRPr lang="de-DE" sz="2000" dirty="0"/>
          </a:p>
          <a:p>
            <a:r>
              <a:rPr lang="de-DE" sz="2000" dirty="0" err="1" smtClean="0"/>
              <a:t>Funding</a:t>
            </a:r>
            <a:r>
              <a:rPr lang="de-DE" sz="2000" dirty="0" smtClean="0"/>
              <a:t> kann beantragt werden</a:t>
            </a:r>
            <a:endParaRPr lang="de-DE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Verschiedene Möglichkeiten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err="1" smtClean="0"/>
              <a:t>Your</a:t>
            </a:r>
            <a:r>
              <a:rPr lang="de-DE" dirty="0" smtClean="0"/>
              <a:t> Thesis </a:t>
            </a:r>
            <a:r>
              <a:rPr lang="de-DE" dirty="0" err="1" smtClean="0"/>
              <a:t>AbRoad</a:t>
            </a:r>
            <a:endParaRPr lang="de-DE" dirty="0"/>
          </a:p>
        </p:txBody>
      </p:sp>
      <p:pic>
        <p:nvPicPr>
          <p:cNvPr id="7170" name="Picture 2" descr="http://www.mynethome.de/wp-content/uploads/yapb_cache/sotd_thesis.6wu8s62jqjwo4ggowc8gk8g4w.ae6egtt2xvk0sowk84g4ock8k.t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56792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8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mynethome.de/wp-content/uploads/yapb_cache/sotd_thesis.6wu8s62jqjwo4ggowc8gk8g4w.ae6egtt2xvk0sowk84g4ock8k.t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56792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Ihr schreibt im Ausland</a:t>
            </a:r>
          </a:p>
          <a:p>
            <a:endParaRPr lang="de-DE" sz="2000" dirty="0"/>
          </a:p>
          <a:p>
            <a:r>
              <a:rPr lang="de-DE" sz="2000" dirty="0" smtClean="0"/>
              <a:t>Die Arbeit wird dort betreut</a:t>
            </a:r>
          </a:p>
          <a:p>
            <a:endParaRPr lang="de-DE" sz="2000" dirty="0"/>
          </a:p>
          <a:p>
            <a:r>
              <a:rPr lang="de-DE" sz="2000" dirty="0" smtClean="0"/>
              <a:t>Die Arbeit wird dort bewertet</a:t>
            </a:r>
          </a:p>
          <a:p>
            <a:endParaRPr lang="de-DE" sz="2000" dirty="0"/>
          </a:p>
          <a:p>
            <a:r>
              <a:rPr lang="de-DE" sz="2000" dirty="0" smtClean="0"/>
              <a:t>Die Arbeit wird hier „unterschrieben“</a:t>
            </a:r>
          </a:p>
          <a:p>
            <a:endParaRPr lang="de-DE" sz="2000" dirty="0" smtClean="0"/>
          </a:p>
          <a:p>
            <a:r>
              <a:rPr lang="de-DE" sz="2000" dirty="0" smtClean="0"/>
              <a:t>Kein </a:t>
            </a:r>
            <a:r>
              <a:rPr lang="de-DE" sz="2000" dirty="0"/>
              <a:t>administrativer Overhead</a:t>
            </a:r>
          </a:p>
          <a:p>
            <a:endParaRPr lang="de-DE" sz="2000" dirty="0"/>
          </a:p>
          <a:p>
            <a:r>
              <a:rPr lang="de-DE" sz="2000" dirty="0" err="1"/>
              <a:t>Funding</a:t>
            </a:r>
            <a:r>
              <a:rPr lang="de-DE" sz="2000" dirty="0"/>
              <a:t> kann beantragt werden</a:t>
            </a:r>
          </a:p>
          <a:p>
            <a:pPr marL="1037" indent="0">
              <a:buNone/>
            </a:pPr>
            <a:endParaRPr lang="de-DE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Verschiedene Möglichkeiten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err="1" smtClean="0"/>
              <a:t>Your</a:t>
            </a:r>
            <a:r>
              <a:rPr lang="de-DE" dirty="0" smtClean="0"/>
              <a:t> Thesis </a:t>
            </a:r>
            <a:r>
              <a:rPr lang="de-DE" dirty="0" err="1" smtClean="0"/>
              <a:t>AbRoad</a:t>
            </a:r>
            <a:endParaRPr lang="de-DE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6" t="23679" r="22543" b="6174"/>
          <a:stretch/>
        </p:blipFill>
        <p:spPr bwMode="auto">
          <a:xfrm>
            <a:off x="1835696" y="7029399"/>
            <a:ext cx="5617028" cy="10276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477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12139E-6 L -2.5E-6 -1.020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0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02199 L -2.5E-6 -1.6520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Veranstaltungen mit anderen Hochschulen</a:t>
            </a:r>
          </a:p>
          <a:p>
            <a:endParaRPr lang="de-DE" sz="2000" dirty="0"/>
          </a:p>
          <a:p>
            <a:r>
              <a:rPr lang="de-DE" sz="2000" dirty="0" smtClean="0"/>
              <a:t>Keine großartigen Kosten</a:t>
            </a:r>
          </a:p>
          <a:p>
            <a:endParaRPr lang="de-DE" sz="2000" dirty="0"/>
          </a:p>
          <a:p>
            <a:r>
              <a:rPr lang="de-DE" sz="2000" dirty="0" smtClean="0"/>
              <a:t>Beispiele:</a:t>
            </a:r>
          </a:p>
          <a:p>
            <a:pPr lvl="1"/>
            <a:r>
              <a:rPr lang="de-DE" sz="2000" dirty="0" smtClean="0"/>
              <a:t>BPM Winter School (VM Bachelor, jedes Jahr)</a:t>
            </a:r>
          </a:p>
          <a:p>
            <a:pPr lvl="1"/>
            <a:r>
              <a:rPr lang="de-DE" sz="2000" dirty="0" smtClean="0"/>
              <a:t>ERCIS Research Seminar (Master, jedes Jahr)</a:t>
            </a:r>
          </a:p>
          <a:p>
            <a:pPr lvl="2"/>
            <a:r>
              <a:rPr lang="de-DE" sz="2000" dirty="0" smtClean="0"/>
              <a:t>Virtuell</a:t>
            </a:r>
          </a:p>
          <a:p>
            <a:pPr lvl="2"/>
            <a:r>
              <a:rPr lang="de-DE" sz="2000" dirty="0" smtClean="0"/>
              <a:t>Treffen zum Abschluss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Verschiedene Möglichkeiten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smtClean="0"/>
              <a:t>International Experience in Münster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3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de-DE" dirty="0" smtClean="0"/>
              <a:t>Verschiedene Möglichkeiten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 smtClean="0"/>
              <a:t>International Experience in Münster</a:t>
            </a:r>
            <a:endParaRPr lang="de-DE" dirty="0"/>
          </a:p>
        </p:txBody>
      </p:sp>
      <p:pic>
        <p:nvPicPr>
          <p:cNvPr id="2050" name="Picture 2" descr="WinterSchool 20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3726"/>
            <a:ext cx="6695319" cy="446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807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äsentationsvorlage ERCIS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Präsentationsvorlage ERCIS</Template>
  <TotalTime>0</TotalTime>
  <Words>302</Words>
  <Application>Microsoft Office PowerPoint</Application>
  <PresentationFormat>Bildschirmpräsentation (4:3)</PresentationFormat>
  <Paragraphs>113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Arial</vt:lpstr>
      <vt:lpstr>Calibri</vt:lpstr>
      <vt:lpstr>Trebuchet MS</vt:lpstr>
      <vt:lpstr>Wingdings</vt:lpstr>
      <vt:lpstr>Präsentationsvorlage ERCIS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Armin Stein</dc:creator>
  <cp:lastModifiedBy>Armin Stein</cp:lastModifiedBy>
  <cp:revision>16</cp:revision>
  <cp:lastPrinted>2012-03-27T13:30:40Z</cp:lastPrinted>
  <dcterms:created xsi:type="dcterms:W3CDTF">2012-10-24T13:43:35Z</dcterms:created>
  <dcterms:modified xsi:type="dcterms:W3CDTF">2014-10-22T12:30:39Z</dcterms:modified>
</cp:coreProperties>
</file>