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0"/>
  </p:notesMasterIdLst>
  <p:handoutMasterIdLst>
    <p:handoutMasterId r:id="rId11"/>
  </p:handoutMasterIdLst>
  <p:sldIdLst>
    <p:sldId id="291" r:id="rId2"/>
    <p:sldId id="280" r:id="rId3"/>
    <p:sldId id="285" r:id="rId4"/>
    <p:sldId id="292" r:id="rId5"/>
    <p:sldId id="288" r:id="rId6"/>
    <p:sldId id="286" r:id="rId7"/>
    <p:sldId id="282" r:id="rId8"/>
    <p:sldId id="284" r:id="rId9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80808"/>
    <a:srgbClr val="0F38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89" autoAdjust="0"/>
  </p:normalViewPr>
  <p:slideViewPr>
    <p:cSldViewPr>
      <p:cViewPr>
        <p:scale>
          <a:sx n="90" d="100"/>
          <a:sy n="90" d="100"/>
        </p:scale>
        <p:origin x="-51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74F0C83A-CCAE-4D75-B71F-E42D0A5248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550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D84F1286-1F1D-4E38-BA38-12D9A6D7AB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7384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 bwMode="auto">
          <a:xfrm>
            <a:off x="791959" y="2204864"/>
            <a:ext cx="6768752" cy="3085402"/>
          </a:xfrm>
          <a:prstGeom prst="rect">
            <a:avLst/>
          </a:prstGeom>
          <a:solidFill>
            <a:srgbClr val="00305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 userDrawn="1"/>
        </p:nvSpPr>
        <p:spPr>
          <a:xfrm>
            <a:off x="219075" y="1630363"/>
            <a:ext cx="7881938" cy="4030662"/>
          </a:xfrm>
          <a:prstGeom prst="rect">
            <a:avLst/>
          </a:prstGeom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de-DE" sz="3000" dirty="0" smtClean="0">
                <a:latin typeface="MetaNormal-Roman" pitchFamily="34" charset="0"/>
              </a:rPr>
              <a:t>Career Development Center</a:t>
            </a:r>
          </a:p>
        </p:txBody>
      </p:sp>
      <p:pic>
        <p:nvPicPr>
          <p:cNvPr id="11" name="Picture 2" descr="I:\Busse\1_CDC\Logo _WIWI-CDC\Logo _WIWI-CDC\deutsch\RGB\CDC-Logo_dt.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877272"/>
            <a:ext cx="2160240" cy="73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31tebu\Desktop\WWU_Claim_4c_312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32" y="5949280"/>
            <a:ext cx="1807096" cy="489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1" descr="PP_Hintergrund_05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 txBox="1">
            <a:spLocks noChangeArrowheads="1"/>
          </p:cNvSpPr>
          <p:nvPr userDrawn="1"/>
        </p:nvSpPr>
        <p:spPr>
          <a:xfrm>
            <a:off x="395536" y="1268760"/>
            <a:ext cx="7881938" cy="4030662"/>
          </a:xfrm>
          <a:prstGeom prst="rect">
            <a:avLst/>
          </a:prstGeom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de-DE" sz="2800" b="1" dirty="0" smtClean="0">
                <a:solidFill>
                  <a:schemeClr val="bg1"/>
                </a:solidFill>
                <a:latin typeface="MetaNormal-Roman" pitchFamily="34" charset="0"/>
              </a:rPr>
              <a:t>Career Development Center</a:t>
            </a:r>
          </a:p>
          <a:p>
            <a:pPr algn="ctr" eaLnBrk="1" hangingPunct="1">
              <a:defRPr/>
            </a:pPr>
            <a:r>
              <a:rPr lang="de-DE" sz="1700" b="0" dirty="0" smtClean="0">
                <a:solidFill>
                  <a:schemeClr val="bg1"/>
                </a:solidFill>
                <a:latin typeface="MetaNormal-Roman" pitchFamily="34" charset="0"/>
              </a:rPr>
              <a:t>Wirtschaftswissenschaftliche</a:t>
            </a:r>
            <a:r>
              <a:rPr lang="de-DE" sz="1700" b="0" baseline="0" dirty="0" smtClean="0">
                <a:solidFill>
                  <a:schemeClr val="bg1"/>
                </a:solidFill>
                <a:latin typeface="MetaNormal-Roman" pitchFamily="34" charset="0"/>
              </a:rPr>
              <a:t> Fakultät</a:t>
            </a:r>
            <a:endParaRPr lang="de-DE" sz="1700" b="0" dirty="0" smtClean="0">
              <a:solidFill>
                <a:schemeClr val="bg1"/>
              </a:solidFill>
              <a:latin typeface="MetaNormal-Roman" pitchFamily="34" charset="0"/>
            </a:endParaRPr>
          </a:p>
        </p:txBody>
      </p:sp>
      <p:pic>
        <p:nvPicPr>
          <p:cNvPr id="7177" name="Picture 9" descr="C:\Users\31tebu\Desktop\WWU_Claim_4c_312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6004307"/>
            <a:ext cx="1656183" cy="44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I:\Busse\1_CDC\Logo _WIWI-CDC\Logo _WIWI-CDC\deutsch\RGB\CDC-Logo_dt.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877272"/>
            <a:ext cx="2088232" cy="70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31tebu\Desktop\Bild_Titelseite_CDC_Präsentation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44687"/>
            <a:ext cx="6765925" cy="308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485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PP_Hintergrund_05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79388" y="6538913"/>
            <a:ext cx="43434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DE" sz="1100" dirty="0" err="1" smtClean="0">
                <a:solidFill>
                  <a:schemeClr val="bg2"/>
                </a:solidFill>
                <a:latin typeface="MetaNormal-Roman" pitchFamily="34" charset="0"/>
              </a:rPr>
              <a:t>Career</a:t>
            </a:r>
            <a:r>
              <a:rPr lang="de-DE" sz="1100" dirty="0" smtClean="0">
                <a:solidFill>
                  <a:schemeClr val="bg2"/>
                </a:solidFill>
                <a:latin typeface="MetaNormal-Roman" pitchFamily="34" charset="0"/>
              </a:rPr>
              <a:t> Development Center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pic>
        <p:nvPicPr>
          <p:cNvPr id="1026" name="Picture 2" descr="I:\Busse\1_CDC\Logo _WIWI-CDC\Logo _WIWI-CDC\deutsch\RGB\CDC-Logo_dt.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32657"/>
            <a:ext cx="2016224" cy="68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497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PP_Hintergrund_05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79388" y="6538913"/>
            <a:ext cx="43434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DE" sz="1100" smtClean="0">
                <a:solidFill>
                  <a:schemeClr val="bg2"/>
                </a:solidFill>
                <a:latin typeface="MetaNormal-Roman" pitchFamily="34" charset="0"/>
              </a:rPr>
              <a:t>Prof. Dr. Wolfgang Berens</a:t>
            </a:r>
          </a:p>
        </p:txBody>
      </p:sp>
      <p:pic>
        <p:nvPicPr>
          <p:cNvPr id="6" name="Grafik 6" descr="WiWi Logo CYMK Text daneben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713" y="357188"/>
            <a:ext cx="164306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3642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04788" y="857250"/>
            <a:ext cx="86883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&gt; Überschrift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4788" y="1931988"/>
            <a:ext cx="8688387" cy="378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Erste Ebene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4" r:id="rId1"/>
    <p:sldLayoutId id="2147483722" r:id="rId2"/>
    <p:sldLayoutId id="2147483723" r:id="rId3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9pPr>
    </p:titleStyle>
    <p:bodyStyle>
      <a:lvl1pPr marL="1588" indent="173038" algn="l" rtl="0" eaLnBrk="0" fontAlgn="base" hangingPunct="0">
        <a:spcBef>
          <a:spcPct val="0"/>
        </a:spcBef>
        <a:spcAft>
          <a:spcPct val="0"/>
        </a:spcAft>
        <a:buFont typeface="MetaNormal-Roman" pitchFamily="34" charset="0"/>
        <a:buChar char="•"/>
        <a:defRPr sz="1700">
          <a:solidFill>
            <a:schemeClr val="bg2"/>
          </a:solidFill>
          <a:latin typeface="Arial" charset="0"/>
          <a:ea typeface="+mn-ea"/>
          <a:cs typeface="+mn-cs"/>
        </a:defRPr>
      </a:lvl1pPr>
      <a:lvl2pPr marL="366713" indent="18256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Arial" charset="0"/>
          <a:ea typeface="+mn-ea"/>
        </a:defRPr>
      </a:lvl2pPr>
      <a:lvl3pPr marL="709613" indent="17621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Arial" charset="0"/>
          <a:ea typeface="+mn-ea"/>
        </a:defRPr>
      </a:lvl3pPr>
      <a:lvl4pPr marL="1077913" indent="1714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Arial" charset="0"/>
          <a:ea typeface="+mn-ea"/>
        </a:defRPr>
      </a:lvl4pPr>
      <a:lvl5pPr marL="1431925" indent="1841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Arial" charset="0"/>
          <a:ea typeface="+mn-ea"/>
        </a:defRPr>
      </a:lvl5pPr>
      <a:lvl6pPr marL="2070100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6pPr>
      <a:lvl7pPr marL="2527300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7pPr>
      <a:lvl8pPr marL="2984500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8pPr>
      <a:lvl9pPr marL="3441700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31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1556792"/>
            <a:ext cx="8688387" cy="555948"/>
          </a:xfrm>
        </p:spPr>
        <p:txBody>
          <a:bodyPr/>
          <a:lstStyle/>
          <a:p>
            <a:pPr eaLnBrk="1" hangingPunct="1"/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Career Development Center (CDC)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292498"/>
            <a:ext cx="8642350" cy="4160838"/>
          </a:xfrm>
        </p:spPr>
        <p:txBody>
          <a:bodyPr/>
          <a:lstStyle/>
          <a:p>
            <a:pPr defTabSz="628650" eaLnBrk="1" hangingPunct="1">
              <a:defRPr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Einrichtung des Fachbereichs</a:t>
            </a:r>
          </a:p>
          <a:p>
            <a:pPr indent="0" defTabSz="628650" eaLnBrk="1" hangingPunct="1">
              <a:buNone/>
              <a:defRPr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defTabSz="628650" eaLnBrk="1" hangingPunct="1">
              <a:defRPr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Fachspezifische Ergänzung des zentralen </a:t>
            </a:r>
            <a:br>
              <a:rPr lang="de-DE" dirty="0" smtClean="0">
                <a:latin typeface="MetaNormal-Roman" pitchFamily="34" charset="0"/>
                <a:ea typeface="ＭＳ Ｐゴシック" pitchFamily="34" charset="-128"/>
              </a:rPr>
            </a:b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    Career Services der WWU Münster</a:t>
            </a:r>
          </a:p>
          <a:p>
            <a:pPr defTabSz="628650" eaLnBrk="1" hangingPunct="1">
              <a:buFont typeface="MetaNormal-Roman" pitchFamily="34" charset="0"/>
              <a:buNone/>
              <a:defRPr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	</a:t>
            </a:r>
          </a:p>
          <a:p>
            <a:pPr defTabSz="628650" eaLnBrk="1" hangingPunct="1">
              <a:defRPr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Ziel: 	studienbegleitende Vorbereitung </a:t>
            </a:r>
          </a:p>
          <a:p>
            <a:pPr defTabSz="628650" eaLnBrk="1" hangingPunct="1">
              <a:buFont typeface="MetaNormal-Roman" pitchFamily="34" charset="0"/>
              <a:buNone/>
              <a:defRPr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	auf einen erfolgreichen Berufseinstieg</a:t>
            </a:r>
          </a:p>
          <a:p>
            <a:pPr defTabSz="628650" eaLnBrk="1" hangingPunct="1">
              <a:buFont typeface="MetaNormal-Roman" pitchFamily="34" charset="0"/>
              <a:buNone/>
              <a:defRPr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defTabSz="628650" eaLnBrk="1" hangingPunct="1">
              <a:defRPr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Zielgruppe: Studierende und Absolventen </a:t>
            </a:r>
          </a:p>
          <a:p>
            <a:pPr defTabSz="628650" eaLnBrk="1" hangingPunct="1">
              <a:buFont typeface="MetaNormal-Roman" pitchFamily="34" charset="0"/>
              <a:buNone/>
              <a:defRPr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		des Fachbereichs</a:t>
            </a:r>
          </a:p>
          <a:p>
            <a:pPr defTabSz="628650" eaLnBrk="1" hangingPunct="1">
              <a:buFont typeface="MetaNormal-Roman" pitchFamily="34" charset="0"/>
              <a:buNone/>
              <a:defRPr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		(bis 1 Jahr nach Abschluss)</a:t>
            </a:r>
          </a:p>
          <a:p>
            <a:pPr defTabSz="628650" eaLnBrk="1" hangingPunct="1">
              <a:defRPr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defTabSz="628650" eaLnBrk="1" hangingPunct="1">
              <a:buFont typeface="MetaNormal-Roman" pitchFamily="34" charset="0"/>
              <a:buNone/>
              <a:defRPr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defTabSz="628650" eaLnBrk="1" hangingPunct="1">
              <a:buFont typeface="MetaNormal-Roman" pitchFamily="34" charset="0"/>
              <a:buNone/>
              <a:defRPr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indent="0" defTabSz="628650" eaLnBrk="1" hangingPunct="1">
              <a:buFont typeface="MetaNormal-Roman" pitchFamily="34" charset="0"/>
              <a:buNone/>
              <a:defRPr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</p:txBody>
      </p:sp>
      <p:pic>
        <p:nvPicPr>
          <p:cNvPr id="512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9"/>
          <a:stretch>
            <a:fillRect/>
          </a:stretch>
        </p:blipFill>
        <p:spPr bwMode="auto">
          <a:xfrm>
            <a:off x="6012160" y="3724374"/>
            <a:ext cx="2555875" cy="172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8" b="8208"/>
          <a:stretch/>
        </p:blipFill>
        <p:spPr bwMode="auto">
          <a:xfrm>
            <a:off x="6012160" y="1779959"/>
            <a:ext cx="2545085" cy="174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1649462"/>
            <a:ext cx="8688387" cy="483394"/>
          </a:xfrm>
        </p:spPr>
        <p:txBody>
          <a:bodyPr/>
          <a:lstStyle/>
          <a:p>
            <a:pPr eaLnBrk="1" hangingPunct="1"/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Beratungsangebote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291605"/>
            <a:ext cx="8713788" cy="4449763"/>
          </a:xfrm>
        </p:spPr>
        <p:txBody>
          <a:bodyPr/>
          <a:lstStyle/>
          <a:p>
            <a:pPr marL="0" eaLnBrk="1" hangingPunct="1">
              <a:tabLst>
                <a:tab pos="180975" algn="l"/>
              </a:tabLst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Bewerbungsmappen-Checks nach vorheriger </a:t>
            </a:r>
            <a:br>
              <a:rPr lang="de-DE" dirty="0" smtClean="0">
                <a:latin typeface="MetaNormal-Roman" pitchFamily="34" charset="0"/>
                <a:ea typeface="ＭＳ Ｐゴシック" pitchFamily="34" charset="-128"/>
              </a:rPr>
            </a:b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	Terminvereinbarung (per Mail)</a:t>
            </a:r>
          </a:p>
          <a:p>
            <a:pPr marL="0" indent="0" eaLnBrk="1" hangingPunct="1">
              <a:buNone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marL="0" eaLnBrk="1" hangingPunct="1"/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Persönliche Beratung zu Themen, wie z.B. </a:t>
            </a:r>
          </a:p>
          <a:p>
            <a:pPr marL="638175" lvl="1" indent="-285750" eaLnBrk="1" hangingPunct="1">
              <a:buFont typeface="Symbol" panose="05050102010706020507" pitchFamily="18" charset="2"/>
              <a:buChar char="-"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Vorstellungsgespräche</a:t>
            </a:r>
          </a:p>
          <a:p>
            <a:pPr marL="638175" lvl="1" indent="-285750" eaLnBrk="1" hangingPunct="1">
              <a:buFont typeface="Symbol" panose="05050102010706020507" pitchFamily="18" charset="2"/>
              <a:buChar char="-"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In- und Auslandspraktika</a:t>
            </a:r>
          </a:p>
          <a:p>
            <a:pPr marL="638175" lvl="1" indent="-285750" eaLnBrk="1" hangingPunct="1">
              <a:buFont typeface="Symbol" panose="05050102010706020507" pitchFamily="18" charset="2"/>
              <a:buChar char="-"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Stellensuche</a:t>
            </a:r>
          </a:p>
          <a:p>
            <a:pPr marL="352425" lvl="1" eaLnBrk="1" hangingPunct="1">
              <a:buFont typeface="MetaNormal-Roman" pitchFamily="34" charset="0"/>
              <a:buChar char="&gt;"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marL="0" eaLnBrk="1" hangingPunct="1">
              <a:buFont typeface="MetaNormal-Roman" pitchFamily="34" charset="0"/>
              <a:buNone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marL="0" eaLnBrk="1" hangingPunct="1"/>
            <a:endParaRPr lang="de-DE" dirty="0" smtClean="0">
              <a:solidFill>
                <a:srgbClr val="080808"/>
              </a:solidFill>
              <a:latin typeface="MetaNormal-Roman" pitchFamily="34" charset="0"/>
              <a:ea typeface="ＭＳ Ｐゴシック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713" y="1772816"/>
            <a:ext cx="2590735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715" y="3717224"/>
            <a:ext cx="2590733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1649462"/>
            <a:ext cx="8688387" cy="483394"/>
          </a:xfrm>
        </p:spPr>
        <p:txBody>
          <a:bodyPr/>
          <a:lstStyle/>
          <a:p>
            <a:pPr eaLnBrk="1" hangingPunct="1"/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Planung von Praktika im In- und Ausland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291605"/>
            <a:ext cx="8713788" cy="44497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1. Festlegung des Zeitraums und der Dauer</a:t>
            </a:r>
          </a:p>
          <a:p>
            <a:pPr marL="650875" lvl="1" indent="-285750" eaLnBrk="1" hangingPunct="1">
              <a:buFont typeface="Symbol" panose="05050102010706020507" pitchFamily="18" charset="2"/>
              <a:buChar char="-"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Semesterferien vs. Urlaubssemester</a:t>
            </a:r>
          </a:p>
          <a:p>
            <a:pPr marL="650875" lvl="1" indent="-285750" eaLnBrk="1" hangingPunct="1">
              <a:buFont typeface="Symbol" panose="05050102010706020507" pitchFamily="18" charset="2"/>
              <a:buChar char="-"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z.B. Auslandssemester im Bachelor, </a:t>
            </a:r>
            <a:br>
              <a:rPr lang="de-DE" dirty="0" smtClean="0">
                <a:latin typeface="MetaNormal-Roman" pitchFamily="34" charset="0"/>
                <a:ea typeface="ＭＳ Ｐゴシック" pitchFamily="34" charset="-128"/>
              </a:rPr>
            </a:b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Auslandspraktikum im Master</a:t>
            </a:r>
          </a:p>
          <a:p>
            <a:pPr marL="0" eaLnBrk="1" hangingPunct="1">
              <a:buFont typeface="MetaNormal-Roman" pitchFamily="34" charset="0"/>
              <a:buNone/>
            </a:pPr>
            <a:endParaRPr lang="de-DE" dirty="0">
              <a:latin typeface="MetaNormal-Roman" pitchFamily="34" charset="0"/>
              <a:ea typeface="ＭＳ Ｐゴシック" pitchFamily="34" charset="-128"/>
            </a:endParaRPr>
          </a:p>
          <a:p>
            <a:pPr marL="0" indent="0" eaLnBrk="1" hangingPunct="1">
              <a:buNone/>
            </a:pPr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2. Strategien zur Praktikumssuche</a:t>
            </a:r>
          </a:p>
          <a:p>
            <a:pPr marL="0" indent="0" eaLnBrk="1" hangingPunct="1">
              <a:buNone/>
            </a:pPr>
            <a:endParaRPr lang="de-DE" b="1" dirty="0">
              <a:latin typeface="MetaNormal-Roman" pitchFamily="34" charset="0"/>
              <a:ea typeface="ＭＳ Ｐゴシック" pitchFamily="34" charset="-128"/>
            </a:endParaRPr>
          </a:p>
          <a:p>
            <a:pPr marL="0" indent="0" eaLnBrk="1" hangingPunct="1">
              <a:buNone/>
            </a:pPr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3. Bewerbung für ein Praktikum</a:t>
            </a:r>
          </a:p>
          <a:p>
            <a:pPr marL="0" indent="0" eaLnBrk="1" hangingPunct="1">
              <a:buNone/>
            </a:pPr>
            <a:endParaRPr lang="de-DE" b="1" dirty="0">
              <a:latin typeface="MetaNormal-Roman" pitchFamily="34" charset="0"/>
              <a:ea typeface="ＭＳ Ｐゴシック" pitchFamily="34" charset="-128"/>
            </a:endParaRPr>
          </a:p>
          <a:p>
            <a:pPr marL="0" indent="0" eaLnBrk="1" hangingPunct="1">
              <a:buNone/>
            </a:pPr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4. Rechtliche Aspekte/Finanzierung</a:t>
            </a:r>
            <a:endParaRPr lang="de-DE" b="1" dirty="0">
              <a:latin typeface="MetaNormal-Roman" pitchFamily="34" charset="0"/>
              <a:ea typeface="ＭＳ Ｐゴシック" pitchFamily="34" charset="-128"/>
            </a:endParaRPr>
          </a:p>
          <a:p>
            <a:pPr marL="650875" lvl="1" indent="-285750" eaLnBrk="1" hangingPunct="1">
              <a:buFont typeface="Symbol" panose="05050102010706020507" pitchFamily="18" charset="2"/>
              <a:buChar char="-"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ERASMUS/</a:t>
            </a:r>
            <a:r>
              <a:rPr lang="de-DE" dirty="0" err="1" smtClean="0">
                <a:latin typeface="MetaNormal-Roman" pitchFamily="34" charset="0"/>
                <a:ea typeface="ＭＳ Ｐゴシック" pitchFamily="34" charset="-128"/>
              </a:rPr>
              <a:t>Promos</a:t>
            </a: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, sonstige Stipendien </a:t>
            </a:r>
            <a:br>
              <a:rPr lang="de-DE" dirty="0" smtClean="0">
                <a:latin typeface="MetaNormal-Roman" pitchFamily="34" charset="0"/>
                <a:ea typeface="ＭＳ Ｐゴシック" pitchFamily="34" charset="-128"/>
              </a:rPr>
            </a:b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oder Programme von Stiftungen</a:t>
            </a:r>
          </a:p>
          <a:p>
            <a:pPr marL="0" indent="0" eaLnBrk="1" hangingPunct="1">
              <a:buFont typeface="MetaNormal-Roman" pitchFamily="34" charset="0"/>
              <a:buNone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marL="0" eaLnBrk="1" hangingPunct="1"/>
            <a:endParaRPr lang="de-DE" dirty="0" smtClean="0">
              <a:solidFill>
                <a:srgbClr val="080808"/>
              </a:solidFill>
              <a:latin typeface="MetaNormal-Roman" pitchFamily="34" charset="0"/>
              <a:ea typeface="ＭＳ Ｐゴシック" pitchFamily="34" charset="-128"/>
            </a:endParaRPr>
          </a:p>
        </p:txBody>
      </p:sp>
      <p:pic>
        <p:nvPicPr>
          <p:cNvPr id="1026" name="Picture 2" descr="C:\Users\31tebu\Desktop\shutterstock_711475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714" y="3789040"/>
            <a:ext cx="248306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31tebu\Desktop\shutterstock_12014617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6"/>
          <a:stretch/>
        </p:blipFill>
        <p:spPr bwMode="auto">
          <a:xfrm>
            <a:off x="6012160" y="1772816"/>
            <a:ext cx="2621965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08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1196752"/>
            <a:ext cx="8688387" cy="915988"/>
          </a:xfrm>
        </p:spPr>
        <p:txBody>
          <a:bodyPr/>
          <a:lstStyle/>
          <a:p>
            <a:pPr eaLnBrk="1" hangingPunct="1"/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Informationsangebote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291605"/>
            <a:ext cx="8713788" cy="4449763"/>
          </a:xfrm>
        </p:spPr>
        <p:txBody>
          <a:bodyPr/>
          <a:lstStyle/>
          <a:p>
            <a:pPr marL="0" eaLnBrk="1" hangingPunct="1">
              <a:defRPr/>
            </a:pPr>
            <a:r>
              <a:rPr lang="de-DE" dirty="0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  <a:t>Online-Stellenbörse „</a:t>
            </a:r>
            <a:r>
              <a:rPr lang="de-DE" dirty="0" err="1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  <a:t>Wiwi</a:t>
            </a:r>
            <a:r>
              <a:rPr lang="de-DE" dirty="0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  <a:t> Jobs“</a:t>
            </a:r>
          </a:p>
          <a:p>
            <a:pPr marL="0" eaLnBrk="1" hangingPunct="1">
              <a:buFont typeface="MetaNormal-Roman" pitchFamily="34" charset="0"/>
              <a:buNone/>
              <a:defRPr/>
            </a:pPr>
            <a:endParaRPr lang="de-DE" dirty="0" smtClean="0">
              <a:solidFill>
                <a:srgbClr val="003399"/>
              </a:solidFill>
              <a:latin typeface="MetaNormal-Roman" pitchFamily="34" charset="0"/>
              <a:ea typeface="ＭＳ Ｐゴシック" pitchFamily="34" charset="-128"/>
            </a:endParaRPr>
          </a:p>
          <a:p>
            <a:pPr marL="0" eaLnBrk="1" hangingPunct="1">
              <a:defRPr/>
            </a:pPr>
            <a:r>
              <a:rPr lang="de-DE" dirty="0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  <a:t>„</a:t>
            </a:r>
            <a:r>
              <a:rPr lang="de-DE" dirty="0" err="1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  <a:t>CDCareer</a:t>
            </a:r>
            <a:r>
              <a:rPr lang="de-DE" dirty="0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  <a:t>-Info“: Broschüren zum Bewerbungsprozess </a:t>
            </a:r>
            <a:br>
              <a:rPr lang="de-DE" dirty="0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</a:br>
            <a:r>
              <a:rPr lang="de-DE" dirty="0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  <a:t>    (Gestaltung der Bewerbungsmappe, </a:t>
            </a:r>
          </a:p>
          <a:p>
            <a:pPr marL="0" indent="0" eaLnBrk="1" hangingPunct="1">
              <a:buFont typeface="MetaNormal-Roman" pitchFamily="34" charset="0"/>
              <a:buNone/>
              <a:tabLst>
                <a:tab pos="180975" algn="l"/>
              </a:tabLst>
              <a:defRPr/>
            </a:pPr>
            <a:r>
              <a:rPr lang="de-DE" dirty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  <a:t>	</a:t>
            </a:r>
            <a:r>
              <a:rPr lang="de-DE" dirty="0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  <a:t>Vorbereitung auf Vorstellungsgespräche etc.)</a:t>
            </a:r>
          </a:p>
          <a:p>
            <a:pPr marL="0" eaLnBrk="1" hangingPunct="1">
              <a:defRPr/>
            </a:pPr>
            <a:endParaRPr lang="de-DE" dirty="0" smtClean="0">
              <a:solidFill>
                <a:srgbClr val="080808"/>
              </a:solidFill>
              <a:latin typeface="MetaNormal-Roman" pitchFamily="34" charset="0"/>
              <a:ea typeface="ＭＳ Ｐゴシック" pitchFamily="34" charset="-128"/>
            </a:endParaRPr>
          </a:p>
          <a:p>
            <a:pPr marL="0" eaLnBrk="1" hangingPunct="1">
              <a:defRPr/>
            </a:pPr>
            <a:r>
              <a:rPr lang="de-DE" dirty="0" err="1" smtClean="0">
                <a:latin typeface="MetaNormal-Roman" pitchFamily="34" charset="0"/>
                <a:ea typeface="ＭＳ Ｐゴシック" pitchFamily="34" charset="-128"/>
              </a:rPr>
              <a:t>Recruitingevent</a:t>
            </a: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-Kalender</a:t>
            </a:r>
            <a:r>
              <a:rPr lang="de-DE" dirty="0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  <a:t/>
            </a:r>
            <a:br>
              <a:rPr lang="de-DE" dirty="0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</a:br>
            <a:endParaRPr lang="de-DE" dirty="0" smtClean="0">
              <a:solidFill>
                <a:srgbClr val="080808"/>
              </a:solidFill>
              <a:latin typeface="MetaNormal-Roman" pitchFamily="34" charset="0"/>
              <a:ea typeface="ＭＳ Ｐゴシック" pitchFamily="34" charset="-128"/>
            </a:endParaRPr>
          </a:p>
          <a:p>
            <a:pPr marL="352425" lvl="1" eaLnBrk="1" hangingPunct="1">
              <a:buFont typeface="MetaNormal-Roman" pitchFamily="34" charset="0"/>
              <a:buNone/>
              <a:defRPr/>
            </a:pPr>
            <a:endParaRPr lang="de-DE" dirty="0" smtClean="0">
              <a:solidFill>
                <a:srgbClr val="080808"/>
              </a:solidFill>
              <a:latin typeface="MetaNormal-Roman" pitchFamily="34" charset="0"/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de-DE" dirty="0" smtClean="0">
              <a:solidFill>
                <a:srgbClr val="080808"/>
              </a:solidFill>
              <a:latin typeface="MetaNormal-Roman" pitchFamily="34" charset="0"/>
              <a:ea typeface="ＭＳ Ｐゴシック" pitchFamily="34" charset="-128"/>
            </a:endParaRPr>
          </a:p>
          <a:p>
            <a:pPr marL="0" indent="0" eaLnBrk="1" hangingPunct="1">
              <a:buFont typeface="MetaNormal-Roman" pitchFamily="34" charset="0"/>
              <a:buNone/>
              <a:defRPr/>
            </a:pPr>
            <a:endParaRPr lang="de-DE" dirty="0" smtClean="0">
              <a:solidFill>
                <a:srgbClr val="003399"/>
              </a:solidFill>
              <a:latin typeface="MetaNormal-Roman" pitchFamily="34" charset="0"/>
              <a:ea typeface="ＭＳ Ｐゴシック" pitchFamily="34" charset="-128"/>
            </a:endParaRPr>
          </a:p>
          <a:p>
            <a:pPr marL="0" eaLnBrk="1" hangingPunct="1">
              <a:defRPr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marL="0" eaLnBrk="1" hangingPunct="1">
              <a:defRPr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645024"/>
            <a:ext cx="2537336" cy="1541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232" y="1772816"/>
            <a:ext cx="2524208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1216868"/>
            <a:ext cx="8688387" cy="915988"/>
          </a:xfrm>
        </p:spPr>
        <p:txBody>
          <a:bodyPr/>
          <a:lstStyle/>
          <a:p>
            <a:pPr eaLnBrk="1" hangingPunct="1"/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Qualifizierungsangebote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" r="-2015"/>
          <a:stretch/>
        </p:blipFill>
        <p:spPr bwMode="auto">
          <a:xfrm>
            <a:off x="6012160" y="3611436"/>
            <a:ext cx="2643470" cy="17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082" y="1785911"/>
            <a:ext cx="2590733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447703"/>
              </p:ext>
            </p:extLst>
          </p:nvPr>
        </p:nvGraphicFramePr>
        <p:xfrm>
          <a:off x="353004" y="2348880"/>
          <a:ext cx="4896544" cy="298233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55966"/>
                <a:gridCol w="3540578"/>
              </a:tblGrid>
              <a:tr h="414993">
                <a:tc>
                  <a:txBody>
                    <a:bodyPr/>
                    <a:lstStyle/>
                    <a:p>
                      <a:r>
                        <a:rPr lang="de-DE" sz="1700" b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07.11.2014</a:t>
                      </a:r>
                      <a:endParaRPr lang="de-DE" sz="1700" b="0" dirty="0">
                        <a:solidFill>
                          <a:schemeClr val="bg1"/>
                        </a:solidFill>
                        <a:latin typeface="MetaNormal-Roman" panose="020B05020300000200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00305E">
                            <a:tint val="66000"/>
                            <a:satMod val="160000"/>
                          </a:srgbClr>
                        </a:gs>
                        <a:gs pos="50000">
                          <a:srgbClr val="00305E">
                            <a:tint val="44500"/>
                            <a:satMod val="160000"/>
                          </a:srgbClr>
                        </a:gs>
                        <a:gs pos="100000">
                          <a:srgbClr val="00305E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b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Exkursion zur BAYER</a:t>
                      </a:r>
                      <a:r>
                        <a:rPr lang="de-DE" sz="1700" b="0" baseline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 AG</a:t>
                      </a:r>
                      <a:endParaRPr lang="de-DE" sz="1700" b="0" dirty="0">
                        <a:solidFill>
                          <a:schemeClr val="bg1"/>
                        </a:solidFill>
                        <a:latin typeface="MetaNormal-Roman" panose="020B05020300000200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00305E">
                            <a:tint val="66000"/>
                            <a:satMod val="160000"/>
                          </a:srgbClr>
                        </a:gs>
                        <a:gs pos="50000">
                          <a:srgbClr val="00305E">
                            <a:tint val="44500"/>
                            <a:satMod val="160000"/>
                          </a:srgbClr>
                        </a:gs>
                        <a:gs pos="100000">
                          <a:srgbClr val="00305E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414993">
                <a:tc>
                  <a:txBody>
                    <a:bodyPr/>
                    <a:lstStyle/>
                    <a:p>
                      <a:r>
                        <a:rPr lang="de-DE" sz="1700" b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11.11.2014</a:t>
                      </a:r>
                      <a:endParaRPr lang="de-DE" sz="1700" b="0" dirty="0">
                        <a:solidFill>
                          <a:schemeClr val="bg1"/>
                        </a:solidFill>
                        <a:latin typeface="MetaNormal-Roman" panose="020B05020300000200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00305E">
                            <a:tint val="66000"/>
                            <a:satMod val="160000"/>
                          </a:srgbClr>
                        </a:gs>
                        <a:gs pos="50000">
                          <a:srgbClr val="00305E">
                            <a:tint val="44500"/>
                            <a:satMod val="160000"/>
                          </a:srgbClr>
                        </a:gs>
                        <a:gs pos="100000">
                          <a:srgbClr val="00305E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b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Kochen &amp; Knigge mit der EDEKA AG</a:t>
                      </a:r>
                      <a:endParaRPr lang="de-DE" sz="1700" b="0" dirty="0">
                        <a:solidFill>
                          <a:schemeClr val="bg1"/>
                        </a:solidFill>
                        <a:latin typeface="MetaNormal-Roman" panose="020B05020300000200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00305E">
                            <a:tint val="66000"/>
                            <a:satMod val="160000"/>
                          </a:srgbClr>
                        </a:gs>
                        <a:gs pos="50000">
                          <a:srgbClr val="00305E">
                            <a:tint val="44500"/>
                            <a:satMod val="160000"/>
                          </a:srgbClr>
                        </a:gs>
                        <a:gs pos="100000">
                          <a:srgbClr val="00305E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682181">
                <a:tc>
                  <a:txBody>
                    <a:bodyPr/>
                    <a:lstStyle/>
                    <a:p>
                      <a:r>
                        <a:rPr lang="de-DE" sz="1700" b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25.11.2014</a:t>
                      </a:r>
                      <a:endParaRPr lang="de-DE" sz="1700" b="0" dirty="0">
                        <a:solidFill>
                          <a:schemeClr val="bg1"/>
                        </a:solidFill>
                        <a:latin typeface="MetaNormal-Roman" panose="020B05020300000200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00305E">
                            <a:tint val="66000"/>
                            <a:satMod val="160000"/>
                          </a:srgbClr>
                        </a:gs>
                        <a:gs pos="50000">
                          <a:srgbClr val="00305E">
                            <a:tint val="44500"/>
                            <a:satMod val="160000"/>
                          </a:srgbClr>
                        </a:gs>
                        <a:gs pos="100000">
                          <a:srgbClr val="00305E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b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Bewerber-Workshop</a:t>
                      </a:r>
                      <a:r>
                        <a:rPr lang="de-DE" sz="1700" b="0" baseline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 mit Interview-Training mit MARS Deutschland, anschließendes </a:t>
                      </a:r>
                      <a:r>
                        <a:rPr lang="de-DE" sz="1700" b="0" baseline="0" dirty="0" err="1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Get</a:t>
                      </a:r>
                      <a:r>
                        <a:rPr lang="de-DE" sz="1700" b="0" baseline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 </a:t>
                      </a:r>
                      <a:r>
                        <a:rPr lang="de-DE" sz="1700" b="0" baseline="0" dirty="0" err="1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Together</a:t>
                      </a:r>
                      <a:endParaRPr lang="de-DE" sz="1700" b="0" dirty="0">
                        <a:solidFill>
                          <a:schemeClr val="bg1"/>
                        </a:solidFill>
                        <a:latin typeface="MetaNormal-Roman" panose="020B05020300000200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00305E">
                            <a:tint val="66000"/>
                            <a:satMod val="160000"/>
                          </a:srgbClr>
                        </a:gs>
                        <a:gs pos="50000">
                          <a:srgbClr val="00305E">
                            <a:tint val="44500"/>
                            <a:satMod val="160000"/>
                          </a:srgbClr>
                        </a:gs>
                        <a:gs pos="100000">
                          <a:srgbClr val="00305E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414993">
                <a:tc>
                  <a:txBody>
                    <a:bodyPr/>
                    <a:lstStyle/>
                    <a:p>
                      <a:r>
                        <a:rPr lang="de-DE" sz="1700" b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15.01.2015</a:t>
                      </a:r>
                      <a:endParaRPr lang="de-DE" sz="1700" b="0" dirty="0">
                        <a:solidFill>
                          <a:schemeClr val="bg1"/>
                        </a:solidFill>
                        <a:latin typeface="MetaNormal-Roman" panose="020B05020300000200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00305E">
                            <a:tint val="66000"/>
                            <a:satMod val="160000"/>
                          </a:srgbClr>
                        </a:gs>
                        <a:gs pos="50000">
                          <a:srgbClr val="00305E">
                            <a:tint val="44500"/>
                            <a:satMod val="160000"/>
                          </a:srgbClr>
                        </a:gs>
                        <a:gs pos="100000">
                          <a:srgbClr val="00305E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b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Consulting Skills</a:t>
                      </a:r>
                      <a:r>
                        <a:rPr lang="de-DE" sz="1700" b="0" baseline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 (englischsprachig) mit </a:t>
                      </a:r>
                      <a:r>
                        <a:rPr lang="de-DE" sz="1700" b="0" baseline="0" dirty="0" err="1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Capgemini</a:t>
                      </a:r>
                      <a:r>
                        <a:rPr lang="de-DE" sz="1700" b="0" baseline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 Consulting und </a:t>
                      </a:r>
                      <a:r>
                        <a:rPr lang="de-DE" sz="1700" b="0" baseline="0" dirty="0" err="1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move</a:t>
                      </a:r>
                      <a:r>
                        <a:rPr lang="de-DE" sz="1700" b="0" baseline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, anschließendes </a:t>
                      </a:r>
                      <a:r>
                        <a:rPr lang="de-DE" sz="1700" b="0" baseline="0" dirty="0" err="1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Get</a:t>
                      </a:r>
                      <a:r>
                        <a:rPr lang="de-DE" sz="1700" b="0" baseline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 </a:t>
                      </a:r>
                      <a:r>
                        <a:rPr lang="de-DE" sz="1700" b="0" baseline="0" dirty="0" err="1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Together</a:t>
                      </a:r>
                      <a:r>
                        <a:rPr lang="de-DE" sz="1700" b="0" baseline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 </a:t>
                      </a:r>
                      <a:endParaRPr lang="de-DE" sz="1700" b="0" dirty="0">
                        <a:solidFill>
                          <a:schemeClr val="bg1"/>
                        </a:solidFill>
                        <a:latin typeface="MetaNormal-Roman" panose="020B05020300000200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00305E">
                            <a:tint val="66000"/>
                            <a:satMod val="160000"/>
                          </a:srgbClr>
                        </a:gs>
                        <a:gs pos="50000">
                          <a:srgbClr val="00305E">
                            <a:tint val="44500"/>
                            <a:satMod val="160000"/>
                          </a:srgbClr>
                        </a:gs>
                        <a:gs pos="100000">
                          <a:srgbClr val="00305E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414993">
                <a:tc>
                  <a:txBody>
                    <a:bodyPr/>
                    <a:lstStyle/>
                    <a:p>
                      <a:r>
                        <a:rPr lang="de-DE" sz="1700" b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22.01.2015</a:t>
                      </a:r>
                      <a:endParaRPr lang="de-DE" sz="1700" b="0" dirty="0">
                        <a:solidFill>
                          <a:schemeClr val="bg1"/>
                        </a:solidFill>
                        <a:latin typeface="MetaNormal-Roman" panose="020B05020300000200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00305E">
                            <a:tint val="66000"/>
                            <a:satMod val="160000"/>
                          </a:srgbClr>
                        </a:gs>
                        <a:gs pos="50000">
                          <a:srgbClr val="00305E">
                            <a:tint val="44500"/>
                            <a:satMod val="160000"/>
                          </a:srgbClr>
                        </a:gs>
                        <a:gs pos="100000">
                          <a:srgbClr val="00305E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b="0" dirty="0" err="1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Homecoming</a:t>
                      </a:r>
                      <a:r>
                        <a:rPr lang="de-DE" sz="1700" b="0" baseline="0" dirty="0" smtClean="0">
                          <a:solidFill>
                            <a:schemeClr val="bg1"/>
                          </a:solidFill>
                          <a:latin typeface="MetaNormal-Roman" panose="020B0502030000020004" pitchFamily="34" charset="0"/>
                        </a:rPr>
                        <a:t> Workshop</a:t>
                      </a:r>
                      <a:endParaRPr lang="de-DE" sz="1700" b="0" dirty="0">
                        <a:solidFill>
                          <a:schemeClr val="bg1"/>
                        </a:solidFill>
                        <a:latin typeface="MetaNormal-Roman" panose="020B05020300000200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00305E">
                            <a:tint val="66000"/>
                            <a:satMod val="160000"/>
                          </a:srgbClr>
                        </a:gs>
                        <a:gs pos="50000">
                          <a:srgbClr val="00305E">
                            <a:tint val="44500"/>
                            <a:satMod val="160000"/>
                          </a:srgbClr>
                        </a:gs>
                        <a:gs pos="100000">
                          <a:srgbClr val="00305E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1576908"/>
            <a:ext cx="8688387" cy="915988"/>
          </a:xfrm>
        </p:spPr>
        <p:txBody>
          <a:bodyPr/>
          <a:lstStyle/>
          <a:p>
            <a:pPr eaLnBrk="1" hangingPunct="1"/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Karrieremesse Business </a:t>
            </a:r>
            <a:r>
              <a:rPr lang="de-DE" b="1" dirty="0" err="1" smtClean="0">
                <a:latin typeface="MetaNormal-Roman" pitchFamily="34" charset="0"/>
                <a:ea typeface="ＭＳ Ｐゴシック" pitchFamily="34" charset="-128"/>
              </a:rPr>
              <a:t>Contacts</a:t>
            </a:r>
            <a:r>
              <a:rPr lang="de-DE" b="1" dirty="0">
                <a:latin typeface="MetaNormal-Roman" pitchFamily="34" charset="0"/>
                <a:ea typeface="ＭＳ Ｐゴシック" pitchFamily="34" charset="-128"/>
              </a:rPr>
              <a:t/>
            </a:r>
            <a:br>
              <a:rPr lang="de-DE" b="1" dirty="0">
                <a:latin typeface="MetaNormal-Roman" pitchFamily="34" charset="0"/>
                <a:ea typeface="ＭＳ Ｐゴシック" pitchFamily="34" charset="-128"/>
              </a:rPr>
            </a:br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Freitag, </a:t>
            </a:r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29. Mai 2015</a:t>
            </a:r>
            <a:endParaRPr lang="de-DE" b="1" dirty="0" smtClean="0">
              <a:latin typeface="MetaNormal-Roman" pitchFamily="34" charset="0"/>
              <a:ea typeface="ＭＳ Ｐゴシック" pitchFamily="34" charset="-128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2413" y="2636787"/>
            <a:ext cx="8496300" cy="4392613"/>
          </a:xfrm>
        </p:spPr>
        <p:txBody>
          <a:bodyPr/>
          <a:lstStyle/>
          <a:p>
            <a:pPr indent="-1588" defTabSz="180975" eaLnBrk="1" hangingPunct="1">
              <a:defRPr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 Jedes Jahr am Freitag nach Pfingsten</a:t>
            </a:r>
          </a:p>
          <a:p>
            <a:pPr marL="627063" lvl="1" indent="-265113" defTabSz="180975" eaLnBrk="1" hangingPunct="1">
              <a:buFont typeface="Symbol" panose="05050102010706020507" pitchFamily="18" charset="2"/>
              <a:buChar char="-"/>
              <a:tabLst>
                <a:tab pos="712788" algn="l"/>
              </a:tabLst>
              <a:defRPr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Kontaktmesse, keine reine Absolventenmesse</a:t>
            </a:r>
          </a:p>
          <a:p>
            <a:pPr marL="627063" lvl="1" indent="-265113" defTabSz="180975" eaLnBrk="1" hangingPunct="1">
              <a:buFont typeface="Symbol" panose="05050102010706020507" pitchFamily="18" charset="2"/>
              <a:buChar char="-"/>
              <a:tabLst>
                <a:tab pos="712788" algn="l"/>
              </a:tabLst>
              <a:defRPr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Unternehmen auf der Suche nach Praktikanten </a:t>
            </a:r>
            <a:br>
              <a:rPr lang="de-DE" dirty="0" smtClean="0">
                <a:latin typeface="MetaNormal-Roman" pitchFamily="34" charset="0"/>
                <a:ea typeface="ＭＳ Ｐゴシック" pitchFamily="34" charset="-128"/>
              </a:rPr>
            </a:b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und Werkstudenten</a:t>
            </a:r>
          </a:p>
          <a:p>
            <a:pPr marL="0" indent="0" defTabSz="180975" eaLnBrk="1" hangingPunct="1">
              <a:buFont typeface="MetaNormal-Roman" pitchFamily="34" charset="0"/>
              <a:buNone/>
              <a:defRPr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indent="-1588" defTabSz="180975" eaLnBrk="1" hangingPunct="1">
              <a:defRPr/>
            </a:pPr>
            <a:r>
              <a:rPr lang="de-DE" smtClean="0">
                <a:latin typeface="MetaNormal-Roman" pitchFamily="34" charset="0"/>
                <a:ea typeface="ＭＳ Ｐゴシック" pitchFamily="34" charset="-128"/>
              </a:rPr>
              <a:t> </a:t>
            </a:r>
            <a:r>
              <a:rPr lang="de-DE" b="1" smtClean="0">
                <a:latin typeface="MetaNormal-Roman" pitchFamily="34" charset="0"/>
                <a:ea typeface="ＭＳ Ｐゴシック" pitchFamily="34" charset="-128"/>
              </a:rPr>
              <a:t>50 Unternehmen </a:t>
            </a: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verschiedener Branchen</a:t>
            </a:r>
          </a:p>
          <a:p>
            <a:pPr marL="0" indent="0" defTabSz="180975" eaLnBrk="1" hangingPunct="1">
              <a:buFont typeface="MetaNormal-Roman" pitchFamily="34" charset="0"/>
              <a:buNone/>
              <a:defRPr/>
            </a:pPr>
            <a:endParaRPr lang="de-DE" dirty="0">
              <a:latin typeface="MetaNormal-Roman" pitchFamily="34" charset="0"/>
              <a:ea typeface="ＭＳ Ｐゴシック" pitchFamily="34" charset="-128"/>
            </a:endParaRPr>
          </a:p>
          <a:p>
            <a:pPr indent="-1588" defTabSz="180975" eaLnBrk="1" hangingPunct="1">
              <a:buFont typeface="MetaNormal-Roman" pitchFamily="34" charset="0"/>
              <a:buNone/>
              <a:defRPr/>
            </a:pPr>
            <a:r>
              <a:rPr lang="de-DE" u="sng" dirty="0" smtClean="0">
                <a:solidFill>
                  <a:srgbClr val="003399"/>
                </a:solidFill>
                <a:latin typeface="MetaNormal-Roman" pitchFamily="34" charset="0"/>
                <a:ea typeface="ＭＳ Ｐゴシック" pitchFamily="34" charset="-128"/>
              </a:rPr>
              <a:t>www.businesscontactsmuenster.de</a:t>
            </a:r>
            <a:r>
              <a:rPr lang="de-DE" dirty="0" smtClean="0">
                <a:solidFill>
                  <a:srgbClr val="080808"/>
                </a:solidFill>
                <a:latin typeface="MetaNormal-Roman" pitchFamily="34" charset="0"/>
                <a:ea typeface="ＭＳ Ｐゴシック" pitchFamily="34" charset="-128"/>
              </a:rPr>
              <a:t> </a:t>
            </a:r>
          </a:p>
          <a:p>
            <a:pPr indent="-1588" defTabSz="180975" eaLnBrk="1" hangingPunct="1">
              <a:buFont typeface="MetaNormal-Roman" pitchFamily="34" charset="0"/>
              <a:buNone/>
              <a:defRPr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8101013" y="5661025"/>
            <a:ext cx="863600" cy="5048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-26988"/>
            <a:ext cx="3276600" cy="138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65833"/>
            <a:ext cx="2422525" cy="363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1196752"/>
            <a:ext cx="8353425" cy="915988"/>
          </a:xfrm>
        </p:spPr>
        <p:txBody>
          <a:bodyPr/>
          <a:lstStyle/>
          <a:p>
            <a:pPr eaLnBrk="1" hangingPunct="1"/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Kontakt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560" y="2292499"/>
            <a:ext cx="8497888" cy="4160837"/>
          </a:xfrm>
        </p:spPr>
        <p:txBody>
          <a:bodyPr/>
          <a:lstStyle/>
          <a:p>
            <a:pPr eaLnBrk="1" hangingPunct="1">
              <a:buFont typeface="MetaNormal-Roman" pitchFamily="34" charset="0"/>
              <a:buNone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Telje Busse</a:t>
            </a:r>
          </a:p>
          <a:p>
            <a:pPr eaLnBrk="1" hangingPunct="1">
              <a:buFont typeface="MetaNormal-Roman" pitchFamily="34" charset="0"/>
              <a:buNone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Career Development Center</a:t>
            </a:r>
          </a:p>
          <a:p>
            <a:pPr eaLnBrk="1" hangingPunct="1">
              <a:buFont typeface="MetaNormal-Roman" pitchFamily="34" charset="0"/>
              <a:buNone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Universitätsstraße 14-16</a:t>
            </a:r>
          </a:p>
          <a:p>
            <a:pPr eaLnBrk="1" hangingPunct="1">
              <a:buFont typeface="MetaNormal-Roman" pitchFamily="34" charset="0"/>
              <a:buNone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48143 Münster</a:t>
            </a:r>
          </a:p>
          <a:p>
            <a:pPr eaLnBrk="1" hangingPunct="1">
              <a:buFont typeface="MetaNormal-Roman" pitchFamily="34" charset="0"/>
              <a:buNone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Tel: 0251 / 83 - 22927</a:t>
            </a:r>
          </a:p>
          <a:p>
            <a:pPr eaLnBrk="1" hangingPunct="1">
              <a:buFont typeface="MetaNormal-Roman" pitchFamily="34" charset="0"/>
              <a:buNone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E-Mail: </a:t>
            </a:r>
            <a:r>
              <a:rPr lang="de-DE" dirty="0" smtClean="0">
                <a:solidFill>
                  <a:srgbClr val="003399"/>
                </a:solidFill>
                <a:latin typeface="MetaNormal-Roman" pitchFamily="34" charset="0"/>
                <a:ea typeface="ＭＳ Ｐゴシック" pitchFamily="34" charset="-128"/>
              </a:rPr>
              <a:t>telje.busse@wiwi.uni-muenster.de</a:t>
            </a: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 </a:t>
            </a:r>
          </a:p>
          <a:p>
            <a:pPr eaLnBrk="1" hangingPunct="1">
              <a:buFont typeface="MetaNormal-Roman" pitchFamily="34" charset="0"/>
              <a:buNone/>
            </a:pPr>
            <a:endParaRPr lang="de-DE" dirty="0" smtClean="0">
              <a:latin typeface="MetaNormal-Roman" pitchFamily="34" charset="0"/>
              <a:ea typeface="ＭＳ Ｐゴシック" pitchFamily="34" charset="-128"/>
            </a:endParaRPr>
          </a:p>
          <a:p>
            <a:pPr eaLnBrk="1" hangingPunct="1">
              <a:buFont typeface="MetaNormal-Roman" pitchFamily="34" charset="0"/>
              <a:buNone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Beratung nach Terminvereinbarung.</a:t>
            </a:r>
          </a:p>
          <a:p>
            <a:pPr eaLnBrk="1" hangingPunct="1">
              <a:buFont typeface="MetaNormal-Roman" pitchFamily="34" charset="0"/>
              <a:buNone/>
            </a:pP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Büro: </a:t>
            </a:r>
            <a:r>
              <a:rPr lang="de-DE" dirty="0" err="1" smtClean="0">
                <a:latin typeface="MetaNormal-Roman" pitchFamily="34" charset="0"/>
                <a:ea typeface="ＭＳ Ｐゴシック" pitchFamily="34" charset="-128"/>
              </a:rPr>
              <a:t>Juridicum</a:t>
            </a:r>
            <a:r>
              <a:rPr lang="de-DE" dirty="0" smtClean="0">
                <a:latin typeface="MetaNormal-Roman" pitchFamily="34" charset="0"/>
                <a:ea typeface="ＭＳ Ｐゴシック" pitchFamily="34" charset="-128"/>
              </a:rPr>
              <a:t> (Dachgeschoss), Raum J 461  </a:t>
            </a:r>
          </a:p>
          <a:p>
            <a:pPr eaLnBrk="1" hangingPunct="1">
              <a:buFont typeface="MetaNormal-Roman" pitchFamily="34" charset="0"/>
              <a:buNone/>
            </a:pPr>
            <a:endParaRPr lang="de-DE" b="1" dirty="0" smtClean="0">
              <a:latin typeface="MetaNormal-Roman" pitchFamily="34" charset="0"/>
              <a:ea typeface="ＭＳ Ｐゴシック" pitchFamily="34" charset="-128"/>
            </a:endParaRPr>
          </a:p>
          <a:p>
            <a:pPr eaLnBrk="1" hangingPunct="1">
              <a:buFont typeface="MetaNormal-Roman" pitchFamily="34" charset="0"/>
              <a:buNone/>
            </a:pPr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	Das CDC auf Facebook:</a:t>
            </a:r>
          </a:p>
          <a:p>
            <a:pPr eaLnBrk="1" hangingPunct="1">
              <a:buFont typeface="MetaNormal-Roman" pitchFamily="34" charset="0"/>
              <a:buNone/>
            </a:pPr>
            <a:r>
              <a:rPr lang="de-DE" b="1" dirty="0" smtClean="0">
                <a:latin typeface="MetaNormal-Roman" pitchFamily="34" charset="0"/>
                <a:ea typeface="ＭＳ Ｐゴシック" pitchFamily="34" charset="-128"/>
              </a:rPr>
              <a:t>	Career Development Center 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962434"/>
            <a:ext cx="431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 descr="C:\Users\31tebu\Desktop\Busse\BCM\BCM_12\Marketing\1_Messekatalog\Fotos für den Katalog\BCM.11\MG_42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096" y="1772816"/>
            <a:ext cx="2591352" cy="17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5" b="12285"/>
          <a:stretch/>
        </p:blipFill>
        <p:spPr bwMode="auto">
          <a:xfrm>
            <a:off x="6012160" y="3645024"/>
            <a:ext cx="2592288" cy="1894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_WWU_04hellgrauPPT2007">
  <a:themeElements>
    <a:clrScheme name="1_Leere Präsentation 1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9_WWU_04hellgrauPPT2007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1_Leere Präsentation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</Words>
  <Application>Microsoft Office PowerPoint</Application>
  <PresentationFormat>Bildschirmpräsentation (4:3)</PresentationFormat>
  <Paragraphs>74</Paragraphs>
  <Slides>8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9_WWU_04hellgrauPPT2007</vt:lpstr>
      <vt:lpstr>PowerPoint-Präsentation</vt:lpstr>
      <vt:lpstr>Career Development Center (CDC)</vt:lpstr>
      <vt:lpstr>Beratungsangebote</vt:lpstr>
      <vt:lpstr>Planung von Praktika im In- und Ausland</vt:lpstr>
      <vt:lpstr>Informationsangebote</vt:lpstr>
      <vt:lpstr>Qualifizierungsangebote</vt:lpstr>
      <vt:lpstr>Karrieremesse Business Contacts Freitag, 29. Mai 2015</vt:lpstr>
      <vt:lpstr>Kontakt</vt:lpstr>
    </vt:vector>
  </TitlesOfParts>
  <Company>Betriebliche Datenverarbeitung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31doju</dc:creator>
  <cp:lastModifiedBy>Telje Busse</cp:lastModifiedBy>
  <cp:revision>251</cp:revision>
  <dcterms:created xsi:type="dcterms:W3CDTF">2007-03-28T09:24:31Z</dcterms:created>
  <dcterms:modified xsi:type="dcterms:W3CDTF">2014-10-22T13:21:50Z</dcterms:modified>
</cp:coreProperties>
</file>